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wmf" ContentType="image/x-wmf"/>
  <Default Extension="rels" ContentType="application/vnd.openxmlformats-package.relationships+xml"/>
  <Default Extension="xml" ContentType="application/xml"/>
  <Default Extension="gif" ContentType="image/gif"/>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3" r:id="rId1"/>
  </p:sldMasterIdLst>
  <p:notesMasterIdLst>
    <p:notesMasterId r:id="rId52"/>
  </p:notesMasterIdLst>
  <p:handoutMasterIdLst>
    <p:handoutMasterId r:id="rId53"/>
  </p:handoutMasterIdLst>
  <p:sldIdLst>
    <p:sldId id="256" r:id="rId2"/>
    <p:sldId id="303" r:id="rId3"/>
    <p:sldId id="257" r:id="rId4"/>
    <p:sldId id="304" r:id="rId5"/>
    <p:sldId id="305" r:id="rId6"/>
    <p:sldId id="306" r:id="rId7"/>
    <p:sldId id="307" r:id="rId8"/>
    <p:sldId id="308" r:id="rId9"/>
    <p:sldId id="309" r:id="rId10"/>
    <p:sldId id="310" r:id="rId11"/>
    <p:sldId id="311" r:id="rId12"/>
    <p:sldId id="312" r:id="rId13"/>
    <p:sldId id="313" r:id="rId14"/>
    <p:sldId id="314" r:id="rId15"/>
    <p:sldId id="315" r:id="rId16"/>
    <p:sldId id="316" r:id="rId17"/>
    <p:sldId id="317" r:id="rId18"/>
    <p:sldId id="318" r:id="rId19"/>
    <p:sldId id="319" r:id="rId20"/>
    <p:sldId id="320" r:id="rId21"/>
    <p:sldId id="321" r:id="rId22"/>
    <p:sldId id="322" r:id="rId23"/>
    <p:sldId id="339" r:id="rId24"/>
    <p:sldId id="340" r:id="rId25"/>
    <p:sldId id="341" r:id="rId26"/>
    <p:sldId id="342" r:id="rId27"/>
    <p:sldId id="343" r:id="rId28"/>
    <p:sldId id="344" r:id="rId29"/>
    <p:sldId id="345" r:id="rId30"/>
    <p:sldId id="346" r:id="rId31"/>
    <p:sldId id="347" r:id="rId32"/>
    <p:sldId id="348" r:id="rId33"/>
    <p:sldId id="349" r:id="rId34"/>
    <p:sldId id="350" r:id="rId35"/>
    <p:sldId id="323" r:id="rId36"/>
    <p:sldId id="338" r:id="rId37"/>
    <p:sldId id="324" r:id="rId38"/>
    <p:sldId id="325" r:id="rId39"/>
    <p:sldId id="326" r:id="rId40"/>
    <p:sldId id="327" r:id="rId41"/>
    <p:sldId id="328" r:id="rId42"/>
    <p:sldId id="329" r:id="rId43"/>
    <p:sldId id="330" r:id="rId44"/>
    <p:sldId id="331" r:id="rId45"/>
    <p:sldId id="332" r:id="rId46"/>
    <p:sldId id="333" r:id="rId47"/>
    <p:sldId id="334" r:id="rId48"/>
    <p:sldId id="335" r:id="rId49"/>
    <p:sldId id="336" r:id="rId50"/>
    <p:sldId id="337" r:id="rId51"/>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40" autoAdjust="0"/>
    <p:restoredTop sz="95238" autoAdjust="0"/>
  </p:normalViewPr>
  <p:slideViewPr>
    <p:cSldViewPr>
      <p:cViewPr varScale="1">
        <p:scale>
          <a:sx n="95" d="100"/>
          <a:sy n="95" d="100"/>
        </p:scale>
        <p:origin x="852" y="9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handoutMaster" Target="handoutMasters/handoutMaster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29.wmf"/><Relationship Id="rId2" Type="http://schemas.openxmlformats.org/officeDocument/2006/relationships/image" Target="../media/image28.wmf"/><Relationship Id="rId1" Type="http://schemas.openxmlformats.org/officeDocument/2006/relationships/image" Target="../media/image27.wmf"/><Relationship Id="rId6" Type="http://schemas.openxmlformats.org/officeDocument/2006/relationships/image" Target="../media/image32.wmf"/><Relationship Id="rId5" Type="http://schemas.openxmlformats.org/officeDocument/2006/relationships/image" Target="../media/image31.wmf"/><Relationship Id="rId4" Type="http://schemas.openxmlformats.org/officeDocument/2006/relationships/image" Target="../media/image30.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35.wmf"/><Relationship Id="rId1" Type="http://schemas.openxmlformats.org/officeDocument/2006/relationships/image" Target="../media/image34.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35.wmf"/><Relationship Id="rId1" Type="http://schemas.openxmlformats.org/officeDocument/2006/relationships/image" Target="../media/image34.wmf"/></Relationships>
</file>

<file path=ppt/drawings/_rels/vmlDrawing4.vml.rels><?xml version="1.0" encoding="UTF-8" standalone="yes"?>
<Relationships xmlns="http://schemas.openxmlformats.org/package/2006/relationships"><Relationship Id="rId8" Type="http://schemas.openxmlformats.org/officeDocument/2006/relationships/image" Target="../media/image47.wmf"/><Relationship Id="rId3" Type="http://schemas.openxmlformats.org/officeDocument/2006/relationships/image" Target="../media/image42.wmf"/><Relationship Id="rId7" Type="http://schemas.openxmlformats.org/officeDocument/2006/relationships/image" Target="../media/image46.wmf"/><Relationship Id="rId2" Type="http://schemas.openxmlformats.org/officeDocument/2006/relationships/image" Target="../media/image41.wmf"/><Relationship Id="rId1" Type="http://schemas.openxmlformats.org/officeDocument/2006/relationships/image" Target="../media/image40.wmf"/><Relationship Id="rId6" Type="http://schemas.openxmlformats.org/officeDocument/2006/relationships/image" Target="../media/image45.wmf"/><Relationship Id="rId5" Type="http://schemas.openxmlformats.org/officeDocument/2006/relationships/image" Target="../media/image44.wmf"/><Relationship Id="rId4" Type="http://schemas.openxmlformats.org/officeDocument/2006/relationships/image" Target="../media/image43.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49.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45090"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smtClean="0"/>
            </a:lvl1pPr>
          </a:lstStyle>
          <a:p>
            <a:pPr>
              <a:defRPr/>
            </a:pPr>
            <a:endParaRPr lang="en-US"/>
          </a:p>
        </p:txBody>
      </p:sp>
      <p:sp>
        <p:nvSpPr>
          <p:cNvPr id="345091" name="Rectangle 3"/>
          <p:cNvSpPr>
            <a:spLocks noGrp="1" noChangeArrowheads="1"/>
          </p:cNvSpPr>
          <p:nvPr>
            <p:ph type="dt" sz="quarter"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lvl1pPr>
          </a:lstStyle>
          <a:p>
            <a:pPr>
              <a:defRPr/>
            </a:pPr>
            <a:endParaRPr lang="en-US"/>
          </a:p>
        </p:txBody>
      </p:sp>
      <p:sp>
        <p:nvSpPr>
          <p:cNvPr id="345092" name="Rectangle 4"/>
          <p:cNvSpPr>
            <a:spLocks noGrp="1" noChangeArrowheads="1"/>
          </p:cNvSpPr>
          <p:nvPr>
            <p:ph type="ftr" sz="quarter" idx="2"/>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smtClean="0"/>
            </a:lvl1pPr>
          </a:lstStyle>
          <a:p>
            <a:pPr>
              <a:defRPr/>
            </a:pPr>
            <a:endParaRPr lang="en-US"/>
          </a:p>
        </p:txBody>
      </p:sp>
      <p:sp>
        <p:nvSpPr>
          <p:cNvPr id="345093" name="Rectangle 5"/>
          <p:cNvSpPr>
            <a:spLocks noGrp="1" noChangeArrowheads="1"/>
          </p:cNvSpPr>
          <p:nvPr>
            <p:ph type="sldNum" sz="quarter" idx="3"/>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smtClean="0"/>
            </a:lvl1pPr>
          </a:lstStyle>
          <a:p>
            <a:pPr>
              <a:defRPr/>
            </a:pPr>
            <a:fld id="{8C6F9043-FF9C-4A2F-BD39-9679A4A6CEA6}" type="slidenum">
              <a:rPr lang="en-US"/>
              <a:pPr>
                <a:defRPr/>
              </a:pPr>
              <a:t>‹#›</a:t>
            </a:fld>
            <a:endParaRPr lang="en-US"/>
          </a:p>
        </p:txBody>
      </p:sp>
    </p:spTree>
    <p:extLst>
      <p:ext uri="{BB962C8B-B14F-4D97-AF65-F5344CB8AC3E}">
        <p14:creationId xmlns:p14="http://schemas.microsoft.com/office/powerpoint/2010/main" val="374345374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44066"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smtClean="0"/>
            </a:lvl1pPr>
          </a:lstStyle>
          <a:p>
            <a:pPr>
              <a:defRPr/>
            </a:pPr>
            <a:endParaRPr lang="en-US"/>
          </a:p>
        </p:txBody>
      </p:sp>
      <p:sp>
        <p:nvSpPr>
          <p:cNvPr id="344067"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lvl1pPr>
          </a:lstStyle>
          <a:p>
            <a:pPr>
              <a:defRPr/>
            </a:pPr>
            <a:endParaRPr lang="en-US"/>
          </a:p>
        </p:txBody>
      </p:sp>
      <p:sp>
        <p:nvSpPr>
          <p:cNvPr id="37892"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4069"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344070"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smtClean="0"/>
            </a:lvl1pPr>
          </a:lstStyle>
          <a:p>
            <a:pPr>
              <a:defRPr/>
            </a:pPr>
            <a:endParaRPr lang="en-US"/>
          </a:p>
        </p:txBody>
      </p:sp>
      <p:sp>
        <p:nvSpPr>
          <p:cNvPr id="344071"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smtClean="0"/>
            </a:lvl1pPr>
          </a:lstStyle>
          <a:p>
            <a:pPr>
              <a:defRPr/>
            </a:pPr>
            <a:fld id="{3F088B6E-A4ED-4EA0-94EC-C46D0F2F8C27}" type="slidenum">
              <a:rPr lang="en-US"/>
              <a:pPr>
                <a:defRPr/>
              </a:pPr>
              <a:t>‹#›</a:t>
            </a:fld>
            <a:endParaRPr lang="en-US"/>
          </a:p>
        </p:txBody>
      </p:sp>
    </p:spTree>
    <p:extLst>
      <p:ext uri="{BB962C8B-B14F-4D97-AF65-F5344CB8AC3E}">
        <p14:creationId xmlns:p14="http://schemas.microsoft.com/office/powerpoint/2010/main" val="128681295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Line 2"/>
          <p:cNvSpPr>
            <a:spLocks noChangeShapeType="1"/>
          </p:cNvSpPr>
          <p:nvPr/>
        </p:nvSpPr>
        <p:spPr bwMode="auto">
          <a:xfrm>
            <a:off x="7315200" y="1066800"/>
            <a:ext cx="0" cy="4495800"/>
          </a:xfrm>
          <a:prstGeom prst="line">
            <a:avLst/>
          </a:prstGeom>
          <a:noFill/>
          <a:ln w="9525">
            <a:solidFill>
              <a:schemeClr val="tx1"/>
            </a:solidFill>
            <a:round/>
            <a:headEnd/>
            <a:tailEnd/>
          </a:ln>
          <a:effectLst/>
        </p:spPr>
        <p:txBody>
          <a:bodyPr/>
          <a:lstStyle/>
          <a:p>
            <a:pPr>
              <a:defRPr/>
            </a:pPr>
            <a:endParaRPr lang="en-US"/>
          </a:p>
        </p:txBody>
      </p:sp>
      <p:grpSp>
        <p:nvGrpSpPr>
          <p:cNvPr id="5" name="Group 8"/>
          <p:cNvGrpSpPr>
            <a:grpSpLocks/>
          </p:cNvGrpSpPr>
          <p:nvPr/>
        </p:nvGrpSpPr>
        <p:grpSpPr bwMode="auto">
          <a:xfrm>
            <a:off x="7493000" y="2992438"/>
            <a:ext cx="1338263" cy="2189162"/>
            <a:chOff x="4704" y="1885"/>
            <a:chExt cx="843" cy="1379"/>
          </a:xfrm>
        </p:grpSpPr>
        <p:sp>
          <p:nvSpPr>
            <p:cNvPr id="6" name="Oval 9"/>
            <p:cNvSpPr>
              <a:spLocks noChangeArrowheads="1"/>
            </p:cNvSpPr>
            <p:nvPr/>
          </p:nvSpPr>
          <p:spPr bwMode="auto">
            <a:xfrm>
              <a:off x="4704" y="1885"/>
              <a:ext cx="127" cy="127"/>
            </a:xfrm>
            <a:prstGeom prst="ellipse">
              <a:avLst/>
            </a:prstGeom>
            <a:solidFill>
              <a:schemeClr val="tx2"/>
            </a:solidFill>
            <a:ln w="9525">
              <a:noFill/>
              <a:round/>
              <a:headEnd/>
              <a:tailEnd/>
            </a:ln>
            <a:effectLst/>
          </p:spPr>
          <p:txBody>
            <a:bodyPr wrap="none" anchor="ctr"/>
            <a:lstStyle/>
            <a:p>
              <a:pPr>
                <a:defRPr/>
              </a:pPr>
              <a:endParaRPr lang="en-US"/>
            </a:p>
          </p:txBody>
        </p:sp>
        <p:sp>
          <p:nvSpPr>
            <p:cNvPr id="7" name="Oval 10"/>
            <p:cNvSpPr>
              <a:spLocks noChangeArrowheads="1"/>
            </p:cNvSpPr>
            <p:nvPr/>
          </p:nvSpPr>
          <p:spPr bwMode="auto">
            <a:xfrm>
              <a:off x="4883" y="1885"/>
              <a:ext cx="127" cy="127"/>
            </a:xfrm>
            <a:prstGeom prst="ellipse">
              <a:avLst/>
            </a:prstGeom>
            <a:solidFill>
              <a:schemeClr val="tx2"/>
            </a:solidFill>
            <a:ln w="9525">
              <a:noFill/>
              <a:round/>
              <a:headEnd/>
              <a:tailEnd/>
            </a:ln>
            <a:effectLst/>
          </p:spPr>
          <p:txBody>
            <a:bodyPr wrap="none" anchor="ctr"/>
            <a:lstStyle/>
            <a:p>
              <a:pPr>
                <a:defRPr/>
              </a:pPr>
              <a:endParaRPr lang="en-US"/>
            </a:p>
          </p:txBody>
        </p:sp>
        <p:sp>
          <p:nvSpPr>
            <p:cNvPr id="8" name="Oval 11"/>
            <p:cNvSpPr>
              <a:spLocks noChangeArrowheads="1"/>
            </p:cNvSpPr>
            <p:nvPr/>
          </p:nvSpPr>
          <p:spPr bwMode="auto">
            <a:xfrm>
              <a:off x="5062" y="1885"/>
              <a:ext cx="127" cy="127"/>
            </a:xfrm>
            <a:prstGeom prst="ellipse">
              <a:avLst/>
            </a:prstGeom>
            <a:solidFill>
              <a:schemeClr val="tx2"/>
            </a:solidFill>
            <a:ln w="9525">
              <a:noFill/>
              <a:round/>
              <a:headEnd/>
              <a:tailEnd/>
            </a:ln>
            <a:effectLst/>
          </p:spPr>
          <p:txBody>
            <a:bodyPr wrap="none" anchor="ctr"/>
            <a:lstStyle/>
            <a:p>
              <a:pPr>
                <a:defRPr/>
              </a:pPr>
              <a:endParaRPr lang="en-US"/>
            </a:p>
          </p:txBody>
        </p:sp>
        <p:sp>
          <p:nvSpPr>
            <p:cNvPr id="9" name="Oval 12"/>
            <p:cNvSpPr>
              <a:spLocks noChangeArrowheads="1"/>
            </p:cNvSpPr>
            <p:nvPr/>
          </p:nvSpPr>
          <p:spPr bwMode="auto">
            <a:xfrm>
              <a:off x="4704" y="2064"/>
              <a:ext cx="127" cy="127"/>
            </a:xfrm>
            <a:prstGeom prst="ellipse">
              <a:avLst/>
            </a:prstGeom>
            <a:solidFill>
              <a:schemeClr val="tx2"/>
            </a:solidFill>
            <a:ln w="9525">
              <a:noFill/>
              <a:round/>
              <a:headEnd/>
              <a:tailEnd/>
            </a:ln>
            <a:effectLst/>
          </p:spPr>
          <p:txBody>
            <a:bodyPr wrap="none" anchor="ctr"/>
            <a:lstStyle/>
            <a:p>
              <a:pPr>
                <a:defRPr/>
              </a:pPr>
              <a:endParaRPr lang="en-US"/>
            </a:p>
          </p:txBody>
        </p:sp>
        <p:sp>
          <p:nvSpPr>
            <p:cNvPr id="10" name="Oval 13"/>
            <p:cNvSpPr>
              <a:spLocks noChangeArrowheads="1"/>
            </p:cNvSpPr>
            <p:nvPr/>
          </p:nvSpPr>
          <p:spPr bwMode="auto">
            <a:xfrm>
              <a:off x="4883" y="2064"/>
              <a:ext cx="127" cy="127"/>
            </a:xfrm>
            <a:prstGeom prst="ellipse">
              <a:avLst/>
            </a:prstGeom>
            <a:solidFill>
              <a:schemeClr val="tx2"/>
            </a:solidFill>
            <a:ln w="9525">
              <a:noFill/>
              <a:round/>
              <a:headEnd/>
              <a:tailEnd/>
            </a:ln>
            <a:effectLst/>
          </p:spPr>
          <p:txBody>
            <a:bodyPr wrap="none" anchor="ctr"/>
            <a:lstStyle/>
            <a:p>
              <a:pPr>
                <a:defRPr/>
              </a:pPr>
              <a:endParaRPr lang="en-US"/>
            </a:p>
          </p:txBody>
        </p:sp>
        <p:sp>
          <p:nvSpPr>
            <p:cNvPr id="11" name="Oval 14"/>
            <p:cNvSpPr>
              <a:spLocks noChangeArrowheads="1"/>
            </p:cNvSpPr>
            <p:nvPr/>
          </p:nvSpPr>
          <p:spPr bwMode="auto">
            <a:xfrm>
              <a:off x="5062" y="2064"/>
              <a:ext cx="127" cy="127"/>
            </a:xfrm>
            <a:prstGeom prst="ellipse">
              <a:avLst/>
            </a:prstGeom>
            <a:solidFill>
              <a:schemeClr val="tx2"/>
            </a:solidFill>
            <a:ln w="9525">
              <a:noFill/>
              <a:round/>
              <a:headEnd/>
              <a:tailEnd/>
            </a:ln>
            <a:effectLst/>
          </p:spPr>
          <p:txBody>
            <a:bodyPr wrap="none" anchor="ctr"/>
            <a:lstStyle/>
            <a:p>
              <a:pPr>
                <a:defRPr/>
              </a:pPr>
              <a:endParaRPr lang="en-US"/>
            </a:p>
          </p:txBody>
        </p:sp>
        <p:sp>
          <p:nvSpPr>
            <p:cNvPr id="12" name="Oval 15"/>
            <p:cNvSpPr>
              <a:spLocks noChangeArrowheads="1"/>
            </p:cNvSpPr>
            <p:nvPr/>
          </p:nvSpPr>
          <p:spPr bwMode="auto">
            <a:xfrm>
              <a:off x="5241" y="2064"/>
              <a:ext cx="127" cy="127"/>
            </a:xfrm>
            <a:prstGeom prst="ellipse">
              <a:avLst/>
            </a:prstGeom>
            <a:solidFill>
              <a:schemeClr val="accent2"/>
            </a:solidFill>
            <a:ln w="9525">
              <a:noFill/>
              <a:round/>
              <a:headEnd/>
              <a:tailEnd/>
            </a:ln>
            <a:effectLst/>
          </p:spPr>
          <p:txBody>
            <a:bodyPr wrap="none" anchor="ctr"/>
            <a:lstStyle/>
            <a:p>
              <a:pPr>
                <a:defRPr/>
              </a:pPr>
              <a:endParaRPr lang="en-US"/>
            </a:p>
          </p:txBody>
        </p:sp>
        <p:sp>
          <p:nvSpPr>
            <p:cNvPr id="13" name="Oval 16"/>
            <p:cNvSpPr>
              <a:spLocks noChangeArrowheads="1"/>
            </p:cNvSpPr>
            <p:nvPr/>
          </p:nvSpPr>
          <p:spPr bwMode="auto">
            <a:xfrm>
              <a:off x="4704" y="2243"/>
              <a:ext cx="127" cy="127"/>
            </a:xfrm>
            <a:prstGeom prst="ellipse">
              <a:avLst/>
            </a:prstGeom>
            <a:solidFill>
              <a:schemeClr val="tx2"/>
            </a:solidFill>
            <a:ln w="9525">
              <a:noFill/>
              <a:round/>
              <a:headEnd/>
              <a:tailEnd/>
            </a:ln>
            <a:effectLst/>
          </p:spPr>
          <p:txBody>
            <a:bodyPr wrap="none" anchor="ctr"/>
            <a:lstStyle/>
            <a:p>
              <a:pPr>
                <a:defRPr/>
              </a:pPr>
              <a:endParaRPr lang="en-US"/>
            </a:p>
          </p:txBody>
        </p:sp>
        <p:sp>
          <p:nvSpPr>
            <p:cNvPr id="14" name="Oval 17"/>
            <p:cNvSpPr>
              <a:spLocks noChangeArrowheads="1"/>
            </p:cNvSpPr>
            <p:nvPr/>
          </p:nvSpPr>
          <p:spPr bwMode="auto">
            <a:xfrm>
              <a:off x="4883" y="2243"/>
              <a:ext cx="127" cy="127"/>
            </a:xfrm>
            <a:prstGeom prst="ellipse">
              <a:avLst/>
            </a:prstGeom>
            <a:solidFill>
              <a:schemeClr val="tx2"/>
            </a:solidFill>
            <a:ln w="9525">
              <a:noFill/>
              <a:round/>
              <a:headEnd/>
              <a:tailEnd/>
            </a:ln>
            <a:effectLst/>
          </p:spPr>
          <p:txBody>
            <a:bodyPr wrap="none" anchor="ctr"/>
            <a:lstStyle/>
            <a:p>
              <a:pPr>
                <a:defRPr/>
              </a:pPr>
              <a:endParaRPr lang="en-US"/>
            </a:p>
          </p:txBody>
        </p:sp>
        <p:sp>
          <p:nvSpPr>
            <p:cNvPr id="15" name="Oval 18"/>
            <p:cNvSpPr>
              <a:spLocks noChangeArrowheads="1"/>
            </p:cNvSpPr>
            <p:nvPr/>
          </p:nvSpPr>
          <p:spPr bwMode="auto">
            <a:xfrm>
              <a:off x="5062" y="2243"/>
              <a:ext cx="127" cy="127"/>
            </a:xfrm>
            <a:prstGeom prst="ellipse">
              <a:avLst/>
            </a:prstGeom>
            <a:solidFill>
              <a:schemeClr val="accent2"/>
            </a:solidFill>
            <a:ln w="9525">
              <a:noFill/>
              <a:round/>
              <a:headEnd/>
              <a:tailEnd/>
            </a:ln>
            <a:effectLst/>
          </p:spPr>
          <p:txBody>
            <a:bodyPr wrap="none" anchor="ctr"/>
            <a:lstStyle/>
            <a:p>
              <a:pPr>
                <a:defRPr/>
              </a:pPr>
              <a:endParaRPr lang="en-US"/>
            </a:p>
          </p:txBody>
        </p:sp>
        <p:sp>
          <p:nvSpPr>
            <p:cNvPr id="16" name="Oval 19"/>
            <p:cNvSpPr>
              <a:spLocks noChangeArrowheads="1"/>
            </p:cNvSpPr>
            <p:nvPr/>
          </p:nvSpPr>
          <p:spPr bwMode="auto">
            <a:xfrm>
              <a:off x="5241" y="2243"/>
              <a:ext cx="127" cy="127"/>
            </a:xfrm>
            <a:prstGeom prst="ellipse">
              <a:avLst/>
            </a:prstGeom>
            <a:solidFill>
              <a:schemeClr val="accent2"/>
            </a:solidFill>
            <a:ln w="9525">
              <a:noFill/>
              <a:round/>
              <a:headEnd/>
              <a:tailEnd/>
            </a:ln>
            <a:effectLst/>
          </p:spPr>
          <p:txBody>
            <a:bodyPr wrap="none" anchor="ctr"/>
            <a:lstStyle/>
            <a:p>
              <a:pPr>
                <a:defRPr/>
              </a:pPr>
              <a:endParaRPr lang="en-US"/>
            </a:p>
          </p:txBody>
        </p:sp>
        <p:sp>
          <p:nvSpPr>
            <p:cNvPr id="17" name="Oval 20"/>
            <p:cNvSpPr>
              <a:spLocks noChangeArrowheads="1"/>
            </p:cNvSpPr>
            <p:nvPr/>
          </p:nvSpPr>
          <p:spPr bwMode="auto">
            <a:xfrm>
              <a:off x="5420" y="2243"/>
              <a:ext cx="127" cy="127"/>
            </a:xfrm>
            <a:prstGeom prst="ellipse">
              <a:avLst/>
            </a:prstGeom>
            <a:solidFill>
              <a:schemeClr val="accent1"/>
            </a:solidFill>
            <a:ln w="9525">
              <a:noFill/>
              <a:round/>
              <a:headEnd/>
              <a:tailEnd/>
            </a:ln>
            <a:effectLst/>
          </p:spPr>
          <p:txBody>
            <a:bodyPr wrap="none" anchor="ctr"/>
            <a:lstStyle/>
            <a:p>
              <a:pPr>
                <a:defRPr/>
              </a:pPr>
              <a:endParaRPr lang="en-US"/>
            </a:p>
          </p:txBody>
        </p:sp>
        <p:sp>
          <p:nvSpPr>
            <p:cNvPr id="18" name="Oval 21"/>
            <p:cNvSpPr>
              <a:spLocks noChangeArrowheads="1"/>
            </p:cNvSpPr>
            <p:nvPr/>
          </p:nvSpPr>
          <p:spPr bwMode="auto">
            <a:xfrm>
              <a:off x="4704" y="2421"/>
              <a:ext cx="127" cy="128"/>
            </a:xfrm>
            <a:prstGeom prst="ellipse">
              <a:avLst/>
            </a:prstGeom>
            <a:solidFill>
              <a:schemeClr val="tx2"/>
            </a:solidFill>
            <a:ln w="9525">
              <a:noFill/>
              <a:round/>
              <a:headEnd/>
              <a:tailEnd/>
            </a:ln>
            <a:effectLst/>
          </p:spPr>
          <p:txBody>
            <a:bodyPr wrap="none" anchor="ctr"/>
            <a:lstStyle/>
            <a:p>
              <a:pPr>
                <a:defRPr/>
              </a:pPr>
              <a:endParaRPr lang="en-US"/>
            </a:p>
          </p:txBody>
        </p:sp>
        <p:sp>
          <p:nvSpPr>
            <p:cNvPr id="19" name="Oval 22"/>
            <p:cNvSpPr>
              <a:spLocks noChangeArrowheads="1"/>
            </p:cNvSpPr>
            <p:nvPr/>
          </p:nvSpPr>
          <p:spPr bwMode="auto">
            <a:xfrm>
              <a:off x="4883" y="2421"/>
              <a:ext cx="127" cy="128"/>
            </a:xfrm>
            <a:prstGeom prst="ellipse">
              <a:avLst/>
            </a:prstGeom>
            <a:solidFill>
              <a:schemeClr val="accent2"/>
            </a:solidFill>
            <a:ln w="9525">
              <a:noFill/>
              <a:round/>
              <a:headEnd/>
              <a:tailEnd/>
            </a:ln>
            <a:effectLst/>
          </p:spPr>
          <p:txBody>
            <a:bodyPr wrap="none" anchor="ctr"/>
            <a:lstStyle/>
            <a:p>
              <a:pPr>
                <a:defRPr/>
              </a:pPr>
              <a:endParaRPr lang="en-US"/>
            </a:p>
          </p:txBody>
        </p:sp>
        <p:sp>
          <p:nvSpPr>
            <p:cNvPr id="20" name="Oval 23"/>
            <p:cNvSpPr>
              <a:spLocks noChangeArrowheads="1"/>
            </p:cNvSpPr>
            <p:nvPr/>
          </p:nvSpPr>
          <p:spPr bwMode="auto">
            <a:xfrm>
              <a:off x="5062" y="2421"/>
              <a:ext cx="127" cy="128"/>
            </a:xfrm>
            <a:prstGeom prst="ellipse">
              <a:avLst/>
            </a:prstGeom>
            <a:solidFill>
              <a:schemeClr val="accent2"/>
            </a:solidFill>
            <a:ln w="9525">
              <a:noFill/>
              <a:round/>
              <a:headEnd/>
              <a:tailEnd/>
            </a:ln>
            <a:effectLst/>
          </p:spPr>
          <p:txBody>
            <a:bodyPr wrap="none" anchor="ctr"/>
            <a:lstStyle/>
            <a:p>
              <a:pPr>
                <a:defRPr/>
              </a:pPr>
              <a:endParaRPr lang="en-US"/>
            </a:p>
          </p:txBody>
        </p:sp>
        <p:sp>
          <p:nvSpPr>
            <p:cNvPr id="21" name="Oval 24"/>
            <p:cNvSpPr>
              <a:spLocks noChangeArrowheads="1"/>
            </p:cNvSpPr>
            <p:nvPr/>
          </p:nvSpPr>
          <p:spPr bwMode="auto">
            <a:xfrm>
              <a:off x="5241" y="2421"/>
              <a:ext cx="127" cy="128"/>
            </a:xfrm>
            <a:prstGeom prst="ellipse">
              <a:avLst/>
            </a:prstGeom>
            <a:solidFill>
              <a:schemeClr val="accent1"/>
            </a:solidFill>
            <a:ln w="9525">
              <a:noFill/>
              <a:round/>
              <a:headEnd/>
              <a:tailEnd/>
            </a:ln>
            <a:effectLst/>
          </p:spPr>
          <p:txBody>
            <a:bodyPr wrap="none" anchor="ctr"/>
            <a:lstStyle/>
            <a:p>
              <a:pPr>
                <a:defRPr/>
              </a:pPr>
              <a:endParaRPr lang="en-US"/>
            </a:p>
          </p:txBody>
        </p:sp>
        <p:sp>
          <p:nvSpPr>
            <p:cNvPr id="22" name="Oval 25"/>
            <p:cNvSpPr>
              <a:spLocks noChangeArrowheads="1"/>
            </p:cNvSpPr>
            <p:nvPr/>
          </p:nvSpPr>
          <p:spPr bwMode="auto">
            <a:xfrm>
              <a:off x="4704" y="2600"/>
              <a:ext cx="127" cy="128"/>
            </a:xfrm>
            <a:prstGeom prst="ellipse">
              <a:avLst/>
            </a:prstGeom>
            <a:solidFill>
              <a:schemeClr val="accent2"/>
            </a:solidFill>
            <a:ln w="9525">
              <a:noFill/>
              <a:round/>
              <a:headEnd/>
              <a:tailEnd/>
            </a:ln>
            <a:effectLst/>
          </p:spPr>
          <p:txBody>
            <a:bodyPr wrap="none" anchor="ctr"/>
            <a:lstStyle/>
            <a:p>
              <a:pPr>
                <a:defRPr/>
              </a:pPr>
              <a:endParaRPr lang="en-US"/>
            </a:p>
          </p:txBody>
        </p:sp>
        <p:sp>
          <p:nvSpPr>
            <p:cNvPr id="23" name="Oval 26"/>
            <p:cNvSpPr>
              <a:spLocks noChangeArrowheads="1"/>
            </p:cNvSpPr>
            <p:nvPr/>
          </p:nvSpPr>
          <p:spPr bwMode="auto">
            <a:xfrm>
              <a:off x="4883" y="2600"/>
              <a:ext cx="127" cy="128"/>
            </a:xfrm>
            <a:prstGeom prst="ellipse">
              <a:avLst/>
            </a:prstGeom>
            <a:solidFill>
              <a:schemeClr val="accent2"/>
            </a:solidFill>
            <a:ln w="9525">
              <a:noFill/>
              <a:round/>
              <a:headEnd/>
              <a:tailEnd/>
            </a:ln>
            <a:effectLst/>
          </p:spPr>
          <p:txBody>
            <a:bodyPr wrap="none" anchor="ctr"/>
            <a:lstStyle/>
            <a:p>
              <a:pPr>
                <a:defRPr/>
              </a:pPr>
              <a:endParaRPr lang="en-US"/>
            </a:p>
          </p:txBody>
        </p:sp>
        <p:sp>
          <p:nvSpPr>
            <p:cNvPr id="24" name="Oval 27"/>
            <p:cNvSpPr>
              <a:spLocks noChangeArrowheads="1"/>
            </p:cNvSpPr>
            <p:nvPr/>
          </p:nvSpPr>
          <p:spPr bwMode="auto">
            <a:xfrm>
              <a:off x="5062" y="2600"/>
              <a:ext cx="127" cy="128"/>
            </a:xfrm>
            <a:prstGeom prst="ellipse">
              <a:avLst/>
            </a:prstGeom>
            <a:solidFill>
              <a:schemeClr val="accent1"/>
            </a:solidFill>
            <a:ln w="9525">
              <a:noFill/>
              <a:round/>
              <a:headEnd/>
              <a:tailEnd/>
            </a:ln>
            <a:effectLst/>
          </p:spPr>
          <p:txBody>
            <a:bodyPr wrap="none" anchor="ctr"/>
            <a:lstStyle/>
            <a:p>
              <a:pPr>
                <a:defRPr/>
              </a:pPr>
              <a:endParaRPr lang="en-US"/>
            </a:p>
          </p:txBody>
        </p:sp>
        <p:sp>
          <p:nvSpPr>
            <p:cNvPr id="25" name="Oval 28"/>
            <p:cNvSpPr>
              <a:spLocks noChangeArrowheads="1"/>
            </p:cNvSpPr>
            <p:nvPr/>
          </p:nvSpPr>
          <p:spPr bwMode="auto">
            <a:xfrm>
              <a:off x="5241" y="2600"/>
              <a:ext cx="127" cy="128"/>
            </a:xfrm>
            <a:prstGeom prst="ellipse">
              <a:avLst/>
            </a:prstGeom>
            <a:solidFill>
              <a:schemeClr val="accent1"/>
            </a:solidFill>
            <a:ln w="9525">
              <a:noFill/>
              <a:round/>
              <a:headEnd/>
              <a:tailEnd/>
            </a:ln>
            <a:effectLst/>
          </p:spPr>
          <p:txBody>
            <a:bodyPr wrap="none" anchor="ctr"/>
            <a:lstStyle/>
            <a:p>
              <a:pPr>
                <a:defRPr/>
              </a:pPr>
              <a:endParaRPr lang="en-US"/>
            </a:p>
          </p:txBody>
        </p:sp>
        <p:sp>
          <p:nvSpPr>
            <p:cNvPr id="26" name="Oval 29"/>
            <p:cNvSpPr>
              <a:spLocks noChangeArrowheads="1"/>
            </p:cNvSpPr>
            <p:nvPr/>
          </p:nvSpPr>
          <p:spPr bwMode="auto">
            <a:xfrm>
              <a:off x="5420" y="2600"/>
              <a:ext cx="127" cy="128"/>
            </a:xfrm>
            <a:prstGeom prst="ellipse">
              <a:avLst/>
            </a:prstGeom>
            <a:solidFill>
              <a:schemeClr val="folHlink"/>
            </a:solidFill>
            <a:ln w="9525">
              <a:noFill/>
              <a:round/>
              <a:headEnd/>
              <a:tailEnd/>
            </a:ln>
            <a:effectLst/>
          </p:spPr>
          <p:txBody>
            <a:bodyPr wrap="none" anchor="ctr"/>
            <a:lstStyle/>
            <a:p>
              <a:pPr>
                <a:defRPr/>
              </a:pPr>
              <a:endParaRPr lang="en-US"/>
            </a:p>
          </p:txBody>
        </p:sp>
        <p:sp>
          <p:nvSpPr>
            <p:cNvPr id="27" name="Oval 30"/>
            <p:cNvSpPr>
              <a:spLocks noChangeArrowheads="1"/>
            </p:cNvSpPr>
            <p:nvPr/>
          </p:nvSpPr>
          <p:spPr bwMode="auto">
            <a:xfrm>
              <a:off x="4704" y="2779"/>
              <a:ext cx="127" cy="127"/>
            </a:xfrm>
            <a:prstGeom prst="ellipse">
              <a:avLst/>
            </a:prstGeom>
            <a:solidFill>
              <a:schemeClr val="accent2"/>
            </a:solidFill>
            <a:ln w="9525">
              <a:noFill/>
              <a:round/>
              <a:headEnd/>
              <a:tailEnd/>
            </a:ln>
            <a:effectLst/>
          </p:spPr>
          <p:txBody>
            <a:bodyPr wrap="none" anchor="ctr"/>
            <a:lstStyle/>
            <a:p>
              <a:pPr>
                <a:defRPr/>
              </a:pPr>
              <a:endParaRPr lang="en-US"/>
            </a:p>
          </p:txBody>
        </p:sp>
        <p:sp>
          <p:nvSpPr>
            <p:cNvPr id="28" name="Oval 31"/>
            <p:cNvSpPr>
              <a:spLocks noChangeArrowheads="1"/>
            </p:cNvSpPr>
            <p:nvPr/>
          </p:nvSpPr>
          <p:spPr bwMode="auto">
            <a:xfrm>
              <a:off x="4883" y="2779"/>
              <a:ext cx="127" cy="127"/>
            </a:xfrm>
            <a:prstGeom prst="ellipse">
              <a:avLst/>
            </a:prstGeom>
            <a:solidFill>
              <a:schemeClr val="accent1"/>
            </a:solidFill>
            <a:ln w="9525">
              <a:noFill/>
              <a:round/>
              <a:headEnd/>
              <a:tailEnd/>
            </a:ln>
            <a:effectLst/>
          </p:spPr>
          <p:txBody>
            <a:bodyPr wrap="none" anchor="ctr"/>
            <a:lstStyle/>
            <a:p>
              <a:pPr>
                <a:defRPr/>
              </a:pPr>
              <a:endParaRPr lang="en-US"/>
            </a:p>
          </p:txBody>
        </p:sp>
        <p:sp>
          <p:nvSpPr>
            <p:cNvPr id="29" name="Oval 32"/>
            <p:cNvSpPr>
              <a:spLocks noChangeArrowheads="1"/>
            </p:cNvSpPr>
            <p:nvPr/>
          </p:nvSpPr>
          <p:spPr bwMode="auto">
            <a:xfrm>
              <a:off x="5062" y="2779"/>
              <a:ext cx="127" cy="127"/>
            </a:xfrm>
            <a:prstGeom prst="ellipse">
              <a:avLst/>
            </a:prstGeom>
            <a:solidFill>
              <a:schemeClr val="accent1"/>
            </a:solidFill>
            <a:ln w="9525">
              <a:noFill/>
              <a:round/>
              <a:headEnd/>
              <a:tailEnd/>
            </a:ln>
            <a:effectLst/>
          </p:spPr>
          <p:txBody>
            <a:bodyPr wrap="none" anchor="ctr"/>
            <a:lstStyle/>
            <a:p>
              <a:pPr>
                <a:defRPr/>
              </a:pPr>
              <a:endParaRPr lang="en-US"/>
            </a:p>
          </p:txBody>
        </p:sp>
        <p:sp>
          <p:nvSpPr>
            <p:cNvPr id="30" name="Oval 33"/>
            <p:cNvSpPr>
              <a:spLocks noChangeArrowheads="1"/>
            </p:cNvSpPr>
            <p:nvPr/>
          </p:nvSpPr>
          <p:spPr bwMode="auto">
            <a:xfrm>
              <a:off x="5241" y="2779"/>
              <a:ext cx="127" cy="127"/>
            </a:xfrm>
            <a:prstGeom prst="ellipse">
              <a:avLst/>
            </a:prstGeom>
            <a:solidFill>
              <a:schemeClr val="folHlink"/>
            </a:solidFill>
            <a:ln w="9525">
              <a:noFill/>
              <a:round/>
              <a:headEnd/>
              <a:tailEnd/>
            </a:ln>
            <a:effectLst/>
          </p:spPr>
          <p:txBody>
            <a:bodyPr wrap="none" anchor="ctr"/>
            <a:lstStyle/>
            <a:p>
              <a:pPr>
                <a:defRPr/>
              </a:pPr>
              <a:endParaRPr lang="en-US"/>
            </a:p>
          </p:txBody>
        </p:sp>
        <p:sp>
          <p:nvSpPr>
            <p:cNvPr id="31" name="Oval 34"/>
            <p:cNvSpPr>
              <a:spLocks noChangeArrowheads="1"/>
            </p:cNvSpPr>
            <p:nvPr/>
          </p:nvSpPr>
          <p:spPr bwMode="auto">
            <a:xfrm>
              <a:off x="4704" y="2958"/>
              <a:ext cx="127" cy="127"/>
            </a:xfrm>
            <a:prstGeom prst="ellipse">
              <a:avLst/>
            </a:prstGeom>
            <a:solidFill>
              <a:schemeClr val="accent1"/>
            </a:solidFill>
            <a:ln w="9525">
              <a:noFill/>
              <a:round/>
              <a:headEnd/>
              <a:tailEnd/>
            </a:ln>
            <a:effectLst/>
          </p:spPr>
          <p:txBody>
            <a:bodyPr wrap="none" anchor="ctr"/>
            <a:lstStyle/>
            <a:p>
              <a:pPr>
                <a:defRPr/>
              </a:pPr>
              <a:endParaRPr lang="en-US"/>
            </a:p>
          </p:txBody>
        </p:sp>
        <p:sp>
          <p:nvSpPr>
            <p:cNvPr id="32" name="Oval 35"/>
            <p:cNvSpPr>
              <a:spLocks noChangeArrowheads="1"/>
            </p:cNvSpPr>
            <p:nvPr/>
          </p:nvSpPr>
          <p:spPr bwMode="auto">
            <a:xfrm>
              <a:off x="4883" y="2958"/>
              <a:ext cx="127" cy="127"/>
            </a:xfrm>
            <a:prstGeom prst="ellipse">
              <a:avLst/>
            </a:prstGeom>
            <a:solidFill>
              <a:schemeClr val="accent1"/>
            </a:solidFill>
            <a:ln w="9525">
              <a:noFill/>
              <a:round/>
              <a:headEnd/>
              <a:tailEnd/>
            </a:ln>
            <a:effectLst/>
          </p:spPr>
          <p:txBody>
            <a:bodyPr wrap="none" anchor="ctr"/>
            <a:lstStyle/>
            <a:p>
              <a:pPr>
                <a:defRPr/>
              </a:pPr>
              <a:endParaRPr lang="en-US"/>
            </a:p>
          </p:txBody>
        </p:sp>
        <p:sp>
          <p:nvSpPr>
            <p:cNvPr id="33" name="Oval 36"/>
            <p:cNvSpPr>
              <a:spLocks noChangeArrowheads="1"/>
            </p:cNvSpPr>
            <p:nvPr/>
          </p:nvSpPr>
          <p:spPr bwMode="auto">
            <a:xfrm>
              <a:off x="5062" y="2958"/>
              <a:ext cx="127" cy="127"/>
            </a:xfrm>
            <a:prstGeom prst="ellipse">
              <a:avLst/>
            </a:prstGeom>
            <a:solidFill>
              <a:schemeClr val="folHlink"/>
            </a:solidFill>
            <a:ln w="9525">
              <a:noFill/>
              <a:round/>
              <a:headEnd/>
              <a:tailEnd/>
            </a:ln>
            <a:effectLst/>
          </p:spPr>
          <p:txBody>
            <a:bodyPr wrap="none" anchor="ctr"/>
            <a:lstStyle/>
            <a:p>
              <a:pPr>
                <a:defRPr/>
              </a:pPr>
              <a:endParaRPr lang="en-US"/>
            </a:p>
          </p:txBody>
        </p:sp>
        <p:sp>
          <p:nvSpPr>
            <p:cNvPr id="34" name="Oval 37"/>
            <p:cNvSpPr>
              <a:spLocks noChangeArrowheads="1"/>
            </p:cNvSpPr>
            <p:nvPr/>
          </p:nvSpPr>
          <p:spPr bwMode="auto">
            <a:xfrm>
              <a:off x="5241" y="2958"/>
              <a:ext cx="127" cy="127"/>
            </a:xfrm>
            <a:prstGeom prst="ellipse">
              <a:avLst/>
            </a:prstGeom>
            <a:solidFill>
              <a:schemeClr val="folHlink"/>
            </a:solidFill>
            <a:ln w="9525">
              <a:noFill/>
              <a:round/>
              <a:headEnd/>
              <a:tailEnd/>
            </a:ln>
            <a:effectLst/>
          </p:spPr>
          <p:txBody>
            <a:bodyPr wrap="none" anchor="ctr"/>
            <a:lstStyle/>
            <a:p>
              <a:pPr>
                <a:defRPr/>
              </a:pPr>
              <a:endParaRPr lang="en-US"/>
            </a:p>
          </p:txBody>
        </p:sp>
        <p:sp>
          <p:nvSpPr>
            <p:cNvPr id="35" name="Oval 38"/>
            <p:cNvSpPr>
              <a:spLocks noChangeArrowheads="1"/>
            </p:cNvSpPr>
            <p:nvPr/>
          </p:nvSpPr>
          <p:spPr bwMode="auto">
            <a:xfrm>
              <a:off x="4883" y="3137"/>
              <a:ext cx="127" cy="127"/>
            </a:xfrm>
            <a:prstGeom prst="ellipse">
              <a:avLst/>
            </a:prstGeom>
            <a:solidFill>
              <a:schemeClr val="folHlink"/>
            </a:solidFill>
            <a:ln w="9525">
              <a:noFill/>
              <a:round/>
              <a:headEnd/>
              <a:tailEnd/>
            </a:ln>
            <a:effectLst/>
          </p:spPr>
          <p:txBody>
            <a:bodyPr wrap="none" anchor="ctr"/>
            <a:lstStyle/>
            <a:p>
              <a:pPr>
                <a:defRPr/>
              </a:pPr>
              <a:endParaRPr lang="en-US"/>
            </a:p>
          </p:txBody>
        </p:sp>
        <p:sp>
          <p:nvSpPr>
            <p:cNvPr id="36" name="Oval 39"/>
            <p:cNvSpPr>
              <a:spLocks noChangeArrowheads="1"/>
            </p:cNvSpPr>
            <p:nvPr/>
          </p:nvSpPr>
          <p:spPr bwMode="auto">
            <a:xfrm>
              <a:off x="5241" y="3137"/>
              <a:ext cx="127" cy="127"/>
            </a:xfrm>
            <a:prstGeom prst="ellipse">
              <a:avLst/>
            </a:prstGeom>
            <a:solidFill>
              <a:schemeClr val="folHlink"/>
            </a:solidFill>
            <a:ln w="9525">
              <a:noFill/>
              <a:round/>
              <a:headEnd/>
              <a:tailEnd/>
            </a:ln>
            <a:effectLst/>
          </p:spPr>
          <p:txBody>
            <a:bodyPr wrap="none" anchor="ctr"/>
            <a:lstStyle/>
            <a:p>
              <a:pPr>
                <a:defRPr/>
              </a:pPr>
              <a:endParaRPr lang="en-US"/>
            </a:p>
          </p:txBody>
        </p:sp>
      </p:grpSp>
      <p:sp>
        <p:nvSpPr>
          <p:cNvPr id="37" name="Line 40"/>
          <p:cNvSpPr>
            <a:spLocks noChangeShapeType="1"/>
          </p:cNvSpPr>
          <p:nvPr/>
        </p:nvSpPr>
        <p:spPr bwMode="auto">
          <a:xfrm>
            <a:off x="304800" y="2819400"/>
            <a:ext cx="8229600" cy="0"/>
          </a:xfrm>
          <a:prstGeom prst="line">
            <a:avLst/>
          </a:prstGeom>
          <a:noFill/>
          <a:ln w="6350">
            <a:solidFill>
              <a:schemeClr val="tx1"/>
            </a:solidFill>
            <a:round/>
            <a:headEnd/>
            <a:tailEnd/>
          </a:ln>
          <a:effectLst/>
        </p:spPr>
        <p:txBody>
          <a:bodyPr/>
          <a:lstStyle/>
          <a:p>
            <a:pPr>
              <a:defRPr/>
            </a:pPr>
            <a:endParaRPr lang="en-US"/>
          </a:p>
        </p:txBody>
      </p:sp>
      <p:sp>
        <p:nvSpPr>
          <p:cNvPr id="321539" name="Rectangle 3"/>
          <p:cNvSpPr>
            <a:spLocks noGrp="1" noChangeArrowheads="1"/>
          </p:cNvSpPr>
          <p:nvPr>
            <p:ph type="ctrTitle"/>
          </p:nvPr>
        </p:nvSpPr>
        <p:spPr>
          <a:xfrm>
            <a:off x="315913" y="466725"/>
            <a:ext cx="6781800" cy="2133600"/>
          </a:xfrm>
        </p:spPr>
        <p:txBody>
          <a:bodyPr/>
          <a:lstStyle>
            <a:lvl1pPr algn="r">
              <a:defRPr sz="4800"/>
            </a:lvl1pPr>
          </a:lstStyle>
          <a:p>
            <a:r>
              <a:rPr lang="en-US" altLang="en-US" smtClean="0"/>
              <a:t>Click to edit Master title style</a:t>
            </a:r>
            <a:endParaRPr lang="en-US" altLang="en-US"/>
          </a:p>
        </p:txBody>
      </p:sp>
      <p:sp>
        <p:nvSpPr>
          <p:cNvPr id="321540" name="Rectangle 4"/>
          <p:cNvSpPr>
            <a:spLocks noGrp="1" noChangeArrowheads="1"/>
          </p:cNvSpPr>
          <p:nvPr>
            <p:ph type="subTitle" idx="1"/>
          </p:nvPr>
        </p:nvSpPr>
        <p:spPr>
          <a:xfrm>
            <a:off x="849313" y="3049588"/>
            <a:ext cx="6248400" cy="2362200"/>
          </a:xfrm>
        </p:spPr>
        <p:txBody>
          <a:bodyPr/>
          <a:lstStyle>
            <a:lvl1pPr marL="0" indent="0" algn="r">
              <a:buFont typeface="Wingdings" pitchFamily="2" charset="2"/>
              <a:buNone/>
              <a:defRPr sz="3200"/>
            </a:lvl1pPr>
          </a:lstStyle>
          <a:p>
            <a:r>
              <a:rPr lang="en-US" altLang="en-US" smtClean="0"/>
              <a:t>Click to edit Master subtitle style</a:t>
            </a:r>
            <a:endParaRPr lang="en-US" altLang="en-US"/>
          </a:p>
        </p:txBody>
      </p:sp>
      <p:sp>
        <p:nvSpPr>
          <p:cNvPr id="38" name="Rectangle 5"/>
          <p:cNvSpPr>
            <a:spLocks noGrp="1" noChangeArrowheads="1"/>
          </p:cNvSpPr>
          <p:nvPr>
            <p:ph type="dt" sz="half" idx="10"/>
          </p:nvPr>
        </p:nvSpPr>
        <p:spPr/>
        <p:txBody>
          <a:bodyPr/>
          <a:lstStyle>
            <a:lvl1pPr>
              <a:defRPr smtClean="0"/>
            </a:lvl1pPr>
          </a:lstStyle>
          <a:p>
            <a:pPr>
              <a:defRPr/>
            </a:pPr>
            <a:endParaRPr lang="en-US" altLang="en-US"/>
          </a:p>
        </p:txBody>
      </p:sp>
      <p:sp>
        <p:nvSpPr>
          <p:cNvPr id="39" name="Rectangle 6"/>
          <p:cNvSpPr>
            <a:spLocks noGrp="1" noChangeArrowheads="1"/>
          </p:cNvSpPr>
          <p:nvPr>
            <p:ph type="ftr" sz="quarter" idx="11"/>
          </p:nvPr>
        </p:nvSpPr>
        <p:spPr/>
        <p:txBody>
          <a:bodyPr/>
          <a:lstStyle>
            <a:lvl1pPr>
              <a:defRPr smtClean="0"/>
            </a:lvl1pPr>
          </a:lstStyle>
          <a:p>
            <a:pPr>
              <a:defRPr/>
            </a:pPr>
            <a:endParaRPr lang="en-US" altLang="en-US"/>
          </a:p>
        </p:txBody>
      </p:sp>
      <p:sp>
        <p:nvSpPr>
          <p:cNvPr id="40" name="Rectangle 7"/>
          <p:cNvSpPr>
            <a:spLocks noGrp="1" noChangeArrowheads="1"/>
          </p:cNvSpPr>
          <p:nvPr>
            <p:ph type="sldNum" sz="quarter" idx="12"/>
          </p:nvPr>
        </p:nvSpPr>
        <p:spPr/>
        <p:txBody>
          <a:bodyPr/>
          <a:lstStyle>
            <a:lvl1pPr>
              <a:defRPr smtClean="0"/>
            </a:lvl1pPr>
          </a:lstStyle>
          <a:p>
            <a:pPr>
              <a:defRPr/>
            </a:pPr>
            <a:fld id="{C1A4FFB6-8506-4FC3-A307-DF0A00767A05}" type="slidenum">
              <a:rPr lang="en-US" altLang="en-US"/>
              <a:pPr>
                <a:defRPr/>
              </a:pPr>
              <a:t>‹#›</a:t>
            </a:fld>
            <a:endParaRPr lang="en-US" altLang="en-US"/>
          </a:p>
        </p:txBody>
      </p:sp>
    </p:spTree>
    <p:extLst>
      <p:ext uri="{BB962C8B-B14F-4D97-AF65-F5344CB8AC3E}">
        <p14:creationId xmlns:p14="http://schemas.microsoft.com/office/powerpoint/2010/main" val="27823156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dt" sz="half" idx="10"/>
          </p:nvPr>
        </p:nvSpPr>
        <p:spPr>
          <a:ln/>
        </p:spPr>
        <p:txBody>
          <a:bodyPr/>
          <a:lstStyle>
            <a:lvl1pPr>
              <a:defRPr/>
            </a:lvl1pPr>
          </a:lstStyle>
          <a:p>
            <a:pPr>
              <a:defRPr/>
            </a:pPr>
            <a:endParaRPr lang="en-US" altLang="en-US"/>
          </a:p>
        </p:txBody>
      </p:sp>
      <p:sp>
        <p:nvSpPr>
          <p:cNvPr id="5" name="Rectangle 6"/>
          <p:cNvSpPr>
            <a:spLocks noGrp="1" noChangeArrowheads="1"/>
          </p:cNvSpPr>
          <p:nvPr>
            <p:ph type="ftr" sz="quarter" idx="11"/>
          </p:nvPr>
        </p:nvSpPr>
        <p:spPr>
          <a:ln/>
        </p:spPr>
        <p:txBody>
          <a:bodyPr/>
          <a:lstStyle>
            <a:lvl1pPr>
              <a:defRPr/>
            </a:lvl1pPr>
          </a:lstStyle>
          <a:p>
            <a:pPr>
              <a:defRPr/>
            </a:pPr>
            <a:endParaRPr lang="en-US" altLang="en-US"/>
          </a:p>
        </p:txBody>
      </p:sp>
      <p:sp>
        <p:nvSpPr>
          <p:cNvPr id="6" name="Rectangle 7"/>
          <p:cNvSpPr>
            <a:spLocks noGrp="1" noChangeArrowheads="1"/>
          </p:cNvSpPr>
          <p:nvPr>
            <p:ph type="sldNum" sz="quarter" idx="12"/>
          </p:nvPr>
        </p:nvSpPr>
        <p:spPr>
          <a:ln/>
        </p:spPr>
        <p:txBody>
          <a:bodyPr/>
          <a:lstStyle>
            <a:lvl1pPr>
              <a:defRPr/>
            </a:lvl1pPr>
          </a:lstStyle>
          <a:p>
            <a:pPr>
              <a:defRPr/>
            </a:pPr>
            <a:fld id="{0B006BFD-F6FF-4D00-A460-2C68783D6C8C}" type="slidenum">
              <a:rPr lang="en-US" altLang="en-US"/>
              <a:pPr>
                <a:defRPr/>
              </a:pPr>
              <a:t>‹#›</a:t>
            </a:fld>
            <a:endParaRPr lang="en-US" altLang="en-US"/>
          </a:p>
        </p:txBody>
      </p:sp>
    </p:spTree>
    <p:extLst>
      <p:ext uri="{BB962C8B-B14F-4D97-AF65-F5344CB8AC3E}">
        <p14:creationId xmlns:p14="http://schemas.microsoft.com/office/powerpoint/2010/main" val="10042360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22238"/>
            <a:ext cx="2057400" cy="6008687"/>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22238"/>
            <a:ext cx="6019800" cy="600868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dt" sz="half" idx="10"/>
          </p:nvPr>
        </p:nvSpPr>
        <p:spPr>
          <a:ln/>
        </p:spPr>
        <p:txBody>
          <a:bodyPr/>
          <a:lstStyle>
            <a:lvl1pPr>
              <a:defRPr/>
            </a:lvl1pPr>
          </a:lstStyle>
          <a:p>
            <a:pPr>
              <a:defRPr/>
            </a:pPr>
            <a:endParaRPr lang="en-US" altLang="en-US"/>
          </a:p>
        </p:txBody>
      </p:sp>
      <p:sp>
        <p:nvSpPr>
          <p:cNvPr id="5" name="Rectangle 6"/>
          <p:cNvSpPr>
            <a:spLocks noGrp="1" noChangeArrowheads="1"/>
          </p:cNvSpPr>
          <p:nvPr>
            <p:ph type="ftr" sz="quarter" idx="11"/>
          </p:nvPr>
        </p:nvSpPr>
        <p:spPr>
          <a:ln/>
        </p:spPr>
        <p:txBody>
          <a:bodyPr/>
          <a:lstStyle>
            <a:lvl1pPr>
              <a:defRPr/>
            </a:lvl1pPr>
          </a:lstStyle>
          <a:p>
            <a:pPr>
              <a:defRPr/>
            </a:pPr>
            <a:endParaRPr lang="en-US" altLang="en-US"/>
          </a:p>
        </p:txBody>
      </p:sp>
      <p:sp>
        <p:nvSpPr>
          <p:cNvPr id="6" name="Rectangle 7"/>
          <p:cNvSpPr>
            <a:spLocks noGrp="1" noChangeArrowheads="1"/>
          </p:cNvSpPr>
          <p:nvPr>
            <p:ph type="sldNum" sz="quarter" idx="12"/>
          </p:nvPr>
        </p:nvSpPr>
        <p:spPr>
          <a:ln/>
        </p:spPr>
        <p:txBody>
          <a:bodyPr/>
          <a:lstStyle>
            <a:lvl1pPr>
              <a:defRPr/>
            </a:lvl1pPr>
          </a:lstStyle>
          <a:p>
            <a:pPr>
              <a:defRPr/>
            </a:pPr>
            <a:fld id="{7BE0BC02-D3FB-42D9-8D89-0D2F24478AAC}" type="slidenum">
              <a:rPr lang="en-US" altLang="en-US"/>
              <a:pPr>
                <a:defRPr/>
              </a:pPr>
              <a:t>‹#›</a:t>
            </a:fld>
            <a:endParaRPr lang="en-US" altLang="en-US"/>
          </a:p>
        </p:txBody>
      </p:sp>
    </p:spTree>
    <p:extLst>
      <p:ext uri="{BB962C8B-B14F-4D97-AF65-F5344CB8AC3E}">
        <p14:creationId xmlns:p14="http://schemas.microsoft.com/office/powerpoint/2010/main" val="292248147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22238"/>
            <a:ext cx="7543800" cy="12954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719263"/>
            <a:ext cx="4038600" cy="441166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719263"/>
            <a:ext cx="4038600" cy="441166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5"/>
          <p:cNvSpPr>
            <a:spLocks noGrp="1" noChangeArrowheads="1"/>
          </p:cNvSpPr>
          <p:nvPr>
            <p:ph type="dt" sz="half" idx="10"/>
          </p:nvPr>
        </p:nvSpPr>
        <p:spPr>
          <a:ln/>
        </p:spPr>
        <p:txBody>
          <a:bodyPr/>
          <a:lstStyle>
            <a:lvl1pPr>
              <a:defRPr/>
            </a:lvl1pPr>
          </a:lstStyle>
          <a:p>
            <a:pPr>
              <a:defRPr/>
            </a:pPr>
            <a:endParaRPr lang="en-US" altLang="en-US"/>
          </a:p>
        </p:txBody>
      </p:sp>
      <p:sp>
        <p:nvSpPr>
          <p:cNvPr id="6" name="Rectangle 6"/>
          <p:cNvSpPr>
            <a:spLocks noGrp="1" noChangeArrowheads="1"/>
          </p:cNvSpPr>
          <p:nvPr>
            <p:ph type="ftr" sz="quarter" idx="11"/>
          </p:nvPr>
        </p:nvSpPr>
        <p:spPr>
          <a:ln/>
        </p:spPr>
        <p:txBody>
          <a:bodyPr/>
          <a:lstStyle>
            <a:lvl1pPr>
              <a:defRPr/>
            </a:lvl1pPr>
          </a:lstStyle>
          <a:p>
            <a:pPr>
              <a:defRPr/>
            </a:pPr>
            <a:endParaRPr lang="en-US" altLang="en-US"/>
          </a:p>
        </p:txBody>
      </p:sp>
      <p:sp>
        <p:nvSpPr>
          <p:cNvPr id="7" name="Rectangle 7"/>
          <p:cNvSpPr>
            <a:spLocks noGrp="1" noChangeArrowheads="1"/>
          </p:cNvSpPr>
          <p:nvPr>
            <p:ph type="sldNum" sz="quarter" idx="12"/>
          </p:nvPr>
        </p:nvSpPr>
        <p:spPr>
          <a:ln/>
        </p:spPr>
        <p:txBody>
          <a:bodyPr/>
          <a:lstStyle>
            <a:lvl1pPr>
              <a:defRPr/>
            </a:lvl1pPr>
          </a:lstStyle>
          <a:p>
            <a:pPr>
              <a:defRPr/>
            </a:pPr>
            <a:fld id="{7619DB95-AF5A-40AD-A4BB-DAF81429C26B}" type="slidenum">
              <a:rPr lang="en-US" altLang="en-US"/>
              <a:pPr>
                <a:defRPr/>
              </a:pPr>
              <a:t>‹#›</a:t>
            </a:fld>
            <a:endParaRPr lang="en-US" altLang="en-US"/>
          </a:p>
        </p:txBody>
      </p:sp>
    </p:spTree>
    <p:extLst>
      <p:ext uri="{BB962C8B-B14F-4D97-AF65-F5344CB8AC3E}">
        <p14:creationId xmlns:p14="http://schemas.microsoft.com/office/powerpoint/2010/main" val="209082108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122238"/>
            <a:ext cx="7543800" cy="1295400"/>
          </a:xfrm>
        </p:spPr>
        <p:txBody>
          <a:bodyPr/>
          <a:lstStyle/>
          <a:p>
            <a:r>
              <a:rPr lang="en-US" smtClean="0"/>
              <a:t>Click to edit Master title style</a:t>
            </a:r>
            <a:endParaRPr lang="en-US"/>
          </a:p>
        </p:txBody>
      </p:sp>
      <p:sp>
        <p:nvSpPr>
          <p:cNvPr id="3" name="Table Placeholder 2"/>
          <p:cNvSpPr>
            <a:spLocks noGrp="1"/>
          </p:cNvSpPr>
          <p:nvPr>
            <p:ph type="tbl" idx="1"/>
          </p:nvPr>
        </p:nvSpPr>
        <p:spPr>
          <a:xfrm>
            <a:off x="457200" y="1719263"/>
            <a:ext cx="8229600" cy="4411662"/>
          </a:xfrm>
        </p:spPr>
        <p:txBody>
          <a:bodyPr/>
          <a:lstStyle/>
          <a:p>
            <a:pPr lvl="0"/>
            <a:r>
              <a:rPr lang="en-US" noProof="0" smtClean="0"/>
              <a:t>Click icon to add table</a:t>
            </a:r>
          </a:p>
        </p:txBody>
      </p:sp>
      <p:sp>
        <p:nvSpPr>
          <p:cNvPr id="4" name="Rectangle 5"/>
          <p:cNvSpPr>
            <a:spLocks noGrp="1" noChangeArrowheads="1"/>
          </p:cNvSpPr>
          <p:nvPr>
            <p:ph type="dt" sz="half" idx="10"/>
          </p:nvPr>
        </p:nvSpPr>
        <p:spPr>
          <a:ln/>
        </p:spPr>
        <p:txBody>
          <a:bodyPr/>
          <a:lstStyle>
            <a:lvl1pPr>
              <a:defRPr/>
            </a:lvl1pPr>
          </a:lstStyle>
          <a:p>
            <a:pPr>
              <a:defRPr/>
            </a:pPr>
            <a:endParaRPr lang="en-US" altLang="en-US"/>
          </a:p>
        </p:txBody>
      </p:sp>
      <p:sp>
        <p:nvSpPr>
          <p:cNvPr id="5" name="Rectangle 6"/>
          <p:cNvSpPr>
            <a:spLocks noGrp="1" noChangeArrowheads="1"/>
          </p:cNvSpPr>
          <p:nvPr>
            <p:ph type="ftr" sz="quarter" idx="11"/>
          </p:nvPr>
        </p:nvSpPr>
        <p:spPr>
          <a:ln/>
        </p:spPr>
        <p:txBody>
          <a:bodyPr/>
          <a:lstStyle>
            <a:lvl1pPr>
              <a:defRPr/>
            </a:lvl1pPr>
          </a:lstStyle>
          <a:p>
            <a:pPr>
              <a:defRPr/>
            </a:pPr>
            <a:endParaRPr lang="en-US" altLang="en-US"/>
          </a:p>
        </p:txBody>
      </p:sp>
      <p:sp>
        <p:nvSpPr>
          <p:cNvPr id="6" name="Rectangle 7"/>
          <p:cNvSpPr>
            <a:spLocks noGrp="1" noChangeArrowheads="1"/>
          </p:cNvSpPr>
          <p:nvPr>
            <p:ph type="sldNum" sz="quarter" idx="12"/>
          </p:nvPr>
        </p:nvSpPr>
        <p:spPr>
          <a:ln/>
        </p:spPr>
        <p:txBody>
          <a:bodyPr/>
          <a:lstStyle>
            <a:lvl1pPr>
              <a:defRPr/>
            </a:lvl1pPr>
          </a:lstStyle>
          <a:p>
            <a:pPr>
              <a:defRPr/>
            </a:pPr>
            <a:fld id="{C2407089-6B8B-4178-8CEC-173E0468B5F9}" type="slidenum">
              <a:rPr lang="en-US" altLang="en-US"/>
              <a:pPr>
                <a:defRPr/>
              </a:pPr>
              <a:t>‹#›</a:t>
            </a:fld>
            <a:endParaRPr lang="en-US" altLang="en-US"/>
          </a:p>
        </p:txBody>
      </p:sp>
    </p:spTree>
    <p:extLst>
      <p:ext uri="{BB962C8B-B14F-4D97-AF65-F5344CB8AC3E}">
        <p14:creationId xmlns:p14="http://schemas.microsoft.com/office/powerpoint/2010/main" val="36059708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dt" sz="half" idx="10"/>
          </p:nvPr>
        </p:nvSpPr>
        <p:spPr>
          <a:ln/>
        </p:spPr>
        <p:txBody>
          <a:bodyPr/>
          <a:lstStyle>
            <a:lvl1pPr>
              <a:defRPr/>
            </a:lvl1pPr>
          </a:lstStyle>
          <a:p>
            <a:pPr>
              <a:defRPr/>
            </a:pPr>
            <a:endParaRPr lang="en-US" altLang="en-US"/>
          </a:p>
        </p:txBody>
      </p:sp>
      <p:sp>
        <p:nvSpPr>
          <p:cNvPr id="5" name="Rectangle 6"/>
          <p:cNvSpPr>
            <a:spLocks noGrp="1" noChangeArrowheads="1"/>
          </p:cNvSpPr>
          <p:nvPr>
            <p:ph type="ftr" sz="quarter" idx="11"/>
          </p:nvPr>
        </p:nvSpPr>
        <p:spPr>
          <a:ln/>
        </p:spPr>
        <p:txBody>
          <a:bodyPr/>
          <a:lstStyle>
            <a:lvl1pPr>
              <a:defRPr/>
            </a:lvl1pPr>
          </a:lstStyle>
          <a:p>
            <a:pPr>
              <a:defRPr/>
            </a:pPr>
            <a:endParaRPr lang="en-US" altLang="en-US"/>
          </a:p>
        </p:txBody>
      </p:sp>
      <p:sp>
        <p:nvSpPr>
          <p:cNvPr id="6" name="Rectangle 7"/>
          <p:cNvSpPr>
            <a:spLocks noGrp="1" noChangeArrowheads="1"/>
          </p:cNvSpPr>
          <p:nvPr>
            <p:ph type="sldNum" sz="quarter" idx="12"/>
          </p:nvPr>
        </p:nvSpPr>
        <p:spPr>
          <a:ln/>
        </p:spPr>
        <p:txBody>
          <a:bodyPr/>
          <a:lstStyle>
            <a:lvl1pPr>
              <a:defRPr/>
            </a:lvl1pPr>
          </a:lstStyle>
          <a:p>
            <a:pPr>
              <a:defRPr/>
            </a:pPr>
            <a:fld id="{1F9F49A9-E456-4691-8E76-3E57FA9A7B2F}" type="slidenum">
              <a:rPr lang="en-US" altLang="en-US"/>
              <a:pPr>
                <a:defRPr/>
              </a:pPr>
              <a:t>‹#›</a:t>
            </a:fld>
            <a:endParaRPr lang="en-US" altLang="en-US"/>
          </a:p>
        </p:txBody>
      </p:sp>
    </p:spTree>
    <p:extLst>
      <p:ext uri="{BB962C8B-B14F-4D97-AF65-F5344CB8AC3E}">
        <p14:creationId xmlns:p14="http://schemas.microsoft.com/office/powerpoint/2010/main" val="34593132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5"/>
          <p:cNvSpPr>
            <a:spLocks noGrp="1" noChangeArrowheads="1"/>
          </p:cNvSpPr>
          <p:nvPr>
            <p:ph type="dt" sz="half" idx="10"/>
          </p:nvPr>
        </p:nvSpPr>
        <p:spPr>
          <a:ln/>
        </p:spPr>
        <p:txBody>
          <a:bodyPr/>
          <a:lstStyle>
            <a:lvl1pPr>
              <a:defRPr/>
            </a:lvl1pPr>
          </a:lstStyle>
          <a:p>
            <a:pPr>
              <a:defRPr/>
            </a:pPr>
            <a:endParaRPr lang="en-US" altLang="en-US"/>
          </a:p>
        </p:txBody>
      </p:sp>
      <p:sp>
        <p:nvSpPr>
          <p:cNvPr id="5" name="Rectangle 6"/>
          <p:cNvSpPr>
            <a:spLocks noGrp="1" noChangeArrowheads="1"/>
          </p:cNvSpPr>
          <p:nvPr>
            <p:ph type="ftr" sz="quarter" idx="11"/>
          </p:nvPr>
        </p:nvSpPr>
        <p:spPr>
          <a:ln/>
        </p:spPr>
        <p:txBody>
          <a:bodyPr/>
          <a:lstStyle>
            <a:lvl1pPr>
              <a:defRPr/>
            </a:lvl1pPr>
          </a:lstStyle>
          <a:p>
            <a:pPr>
              <a:defRPr/>
            </a:pPr>
            <a:endParaRPr lang="en-US" altLang="en-US"/>
          </a:p>
        </p:txBody>
      </p:sp>
      <p:sp>
        <p:nvSpPr>
          <p:cNvPr id="6" name="Rectangle 7"/>
          <p:cNvSpPr>
            <a:spLocks noGrp="1" noChangeArrowheads="1"/>
          </p:cNvSpPr>
          <p:nvPr>
            <p:ph type="sldNum" sz="quarter" idx="12"/>
          </p:nvPr>
        </p:nvSpPr>
        <p:spPr>
          <a:ln/>
        </p:spPr>
        <p:txBody>
          <a:bodyPr/>
          <a:lstStyle>
            <a:lvl1pPr>
              <a:defRPr/>
            </a:lvl1pPr>
          </a:lstStyle>
          <a:p>
            <a:pPr>
              <a:defRPr/>
            </a:pPr>
            <a:fld id="{3F65CFDC-C180-4946-8445-8C659705CF59}" type="slidenum">
              <a:rPr lang="en-US" altLang="en-US"/>
              <a:pPr>
                <a:defRPr/>
              </a:pPr>
              <a:t>‹#›</a:t>
            </a:fld>
            <a:endParaRPr lang="en-US" altLang="en-US"/>
          </a:p>
        </p:txBody>
      </p:sp>
    </p:spTree>
    <p:extLst>
      <p:ext uri="{BB962C8B-B14F-4D97-AF65-F5344CB8AC3E}">
        <p14:creationId xmlns:p14="http://schemas.microsoft.com/office/powerpoint/2010/main" val="41563436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719263"/>
            <a:ext cx="4038600" cy="44116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719263"/>
            <a:ext cx="4038600" cy="44116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5"/>
          <p:cNvSpPr>
            <a:spLocks noGrp="1" noChangeArrowheads="1"/>
          </p:cNvSpPr>
          <p:nvPr>
            <p:ph type="dt" sz="half" idx="10"/>
          </p:nvPr>
        </p:nvSpPr>
        <p:spPr>
          <a:ln/>
        </p:spPr>
        <p:txBody>
          <a:bodyPr/>
          <a:lstStyle>
            <a:lvl1pPr>
              <a:defRPr/>
            </a:lvl1pPr>
          </a:lstStyle>
          <a:p>
            <a:pPr>
              <a:defRPr/>
            </a:pPr>
            <a:endParaRPr lang="en-US" altLang="en-US"/>
          </a:p>
        </p:txBody>
      </p:sp>
      <p:sp>
        <p:nvSpPr>
          <p:cNvPr id="6" name="Rectangle 6"/>
          <p:cNvSpPr>
            <a:spLocks noGrp="1" noChangeArrowheads="1"/>
          </p:cNvSpPr>
          <p:nvPr>
            <p:ph type="ftr" sz="quarter" idx="11"/>
          </p:nvPr>
        </p:nvSpPr>
        <p:spPr>
          <a:ln/>
        </p:spPr>
        <p:txBody>
          <a:bodyPr/>
          <a:lstStyle>
            <a:lvl1pPr>
              <a:defRPr/>
            </a:lvl1pPr>
          </a:lstStyle>
          <a:p>
            <a:pPr>
              <a:defRPr/>
            </a:pPr>
            <a:endParaRPr lang="en-US" altLang="en-US"/>
          </a:p>
        </p:txBody>
      </p:sp>
      <p:sp>
        <p:nvSpPr>
          <p:cNvPr id="7" name="Rectangle 7"/>
          <p:cNvSpPr>
            <a:spLocks noGrp="1" noChangeArrowheads="1"/>
          </p:cNvSpPr>
          <p:nvPr>
            <p:ph type="sldNum" sz="quarter" idx="12"/>
          </p:nvPr>
        </p:nvSpPr>
        <p:spPr>
          <a:ln/>
        </p:spPr>
        <p:txBody>
          <a:bodyPr/>
          <a:lstStyle>
            <a:lvl1pPr>
              <a:defRPr/>
            </a:lvl1pPr>
          </a:lstStyle>
          <a:p>
            <a:pPr>
              <a:defRPr/>
            </a:pPr>
            <a:fld id="{6FF5390E-CE66-4511-B3F5-A1135EF82178}" type="slidenum">
              <a:rPr lang="en-US" altLang="en-US"/>
              <a:pPr>
                <a:defRPr/>
              </a:pPr>
              <a:t>‹#›</a:t>
            </a:fld>
            <a:endParaRPr lang="en-US" altLang="en-US"/>
          </a:p>
        </p:txBody>
      </p:sp>
    </p:spTree>
    <p:extLst>
      <p:ext uri="{BB962C8B-B14F-4D97-AF65-F5344CB8AC3E}">
        <p14:creationId xmlns:p14="http://schemas.microsoft.com/office/powerpoint/2010/main" val="21186771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5"/>
          <p:cNvSpPr>
            <a:spLocks noGrp="1" noChangeArrowheads="1"/>
          </p:cNvSpPr>
          <p:nvPr>
            <p:ph type="dt" sz="half" idx="10"/>
          </p:nvPr>
        </p:nvSpPr>
        <p:spPr>
          <a:ln/>
        </p:spPr>
        <p:txBody>
          <a:bodyPr/>
          <a:lstStyle>
            <a:lvl1pPr>
              <a:defRPr/>
            </a:lvl1pPr>
          </a:lstStyle>
          <a:p>
            <a:pPr>
              <a:defRPr/>
            </a:pPr>
            <a:endParaRPr lang="en-US" altLang="en-US"/>
          </a:p>
        </p:txBody>
      </p:sp>
      <p:sp>
        <p:nvSpPr>
          <p:cNvPr id="8" name="Rectangle 6"/>
          <p:cNvSpPr>
            <a:spLocks noGrp="1" noChangeArrowheads="1"/>
          </p:cNvSpPr>
          <p:nvPr>
            <p:ph type="ftr" sz="quarter" idx="11"/>
          </p:nvPr>
        </p:nvSpPr>
        <p:spPr>
          <a:ln/>
        </p:spPr>
        <p:txBody>
          <a:bodyPr/>
          <a:lstStyle>
            <a:lvl1pPr>
              <a:defRPr/>
            </a:lvl1pPr>
          </a:lstStyle>
          <a:p>
            <a:pPr>
              <a:defRPr/>
            </a:pPr>
            <a:endParaRPr lang="en-US" altLang="en-US"/>
          </a:p>
        </p:txBody>
      </p:sp>
      <p:sp>
        <p:nvSpPr>
          <p:cNvPr id="9" name="Rectangle 7"/>
          <p:cNvSpPr>
            <a:spLocks noGrp="1" noChangeArrowheads="1"/>
          </p:cNvSpPr>
          <p:nvPr>
            <p:ph type="sldNum" sz="quarter" idx="12"/>
          </p:nvPr>
        </p:nvSpPr>
        <p:spPr>
          <a:ln/>
        </p:spPr>
        <p:txBody>
          <a:bodyPr/>
          <a:lstStyle>
            <a:lvl1pPr>
              <a:defRPr/>
            </a:lvl1pPr>
          </a:lstStyle>
          <a:p>
            <a:pPr>
              <a:defRPr/>
            </a:pPr>
            <a:fld id="{E2E2438F-93A0-4662-B4BA-0671F3861C24}" type="slidenum">
              <a:rPr lang="en-US" altLang="en-US"/>
              <a:pPr>
                <a:defRPr/>
              </a:pPr>
              <a:t>‹#›</a:t>
            </a:fld>
            <a:endParaRPr lang="en-US" altLang="en-US"/>
          </a:p>
        </p:txBody>
      </p:sp>
    </p:spTree>
    <p:extLst>
      <p:ext uri="{BB962C8B-B14F-4D97-AF65-F5344CB8AC3E}">
        <p14:creationId xmlns:p14="http://schemas.microsoft.com/office/powerpoint/2010/main" val="38240374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5"/>
          <p:cNvSpPr>
            <a:spLocks noGrp="1" noChangeArrowheads="1"/>
          </p:cNvSpPr>
          <p:nvPr>
            <p:ph type="dt" sz="half" idx="10"/>
          </p:nvPr>
        </p:nvSpPr>
        <p:spPr>
          <a:ln/>
        </p:spPr>
        <p:txBody>
          <a:bodyPr/>
          <a:lstStyle>
            <a:lvl1pPr>
              <a:defRPr/>
            </a:lvl1pPr>
          </a:lstStyle>
          <a:p>
            <a:pPr>
              <a:defRPr/>
            </a:pPr>
            <a:endParaRPr lang="en-US" altLang="en-US"/>
          </a:p>
        </p:txBody>
      </p:sp>
      <p:sp>
        <p:nvSpPr>
          <p:cNvPr id="4" name="Rectangle 6"/>
          <p:cNvSpPr>
            <a:spLocks noGrp="1" noChangeArrowheads="1"/>
          </p:cNvSpPr>
          <p:nvPr>
            <p:ph type="ftr" sz="quarter" idx="11"/>
          </p:nvPr>
        </p:nvSpPr>
        <p:spPr>
          <a:ln/>
        </p:spPr>
        <p:txBody>
          <a:bodyPr/>
          <a:lstStyle>
            <a:lvl1pPr>
              <a:defRPr/>
            </a:lvl1pPr>
          </a:lstStyle>
          <a:p>
            <a:pPr>
              <a:defRPr/>
            </a:pPr>
            <a:endParaRPr lang="en-US" altLang="en-US"/>
          </a:p>
        </p:txBody>
      </p:sp>
      <p:sp>
        <p:nvSpPr>
          <p:cNvPr id="5" name="Rectangle 7"/>
          <p:cNvSpPr>
            <a:spLocks noGrp="1" noChangeArrowheads="1"/>
          </p:cNvSpPr>
          <p:nvPr>
            <p:ph type="sldNum" sz="quarter" idx="12"/>
          </p:nvPr>
        </p:nvSpPr>
        <p:spPr>
          <a:ln/>
        </p:spPr>
        <p:txBody>
          <a:bodyPr/>
          <a:lstStyle>
            <a:lvl1pPr>
              <a:defRPr/>
            </a:lvl1pPr>
          </a:lstStyle>
          <a:p>
            <a:pPr>
              <a:defRPr/>
            </a:pPr>
            <a:fld id="{773F2688-44FC-4D0F-B9BE-D771E80326D1}" type="slidenum">
              <a:rPr lang="en-US" altLang="en-US"/>
              <a:pPr>
                <a:defRPr/>
              </a:pPr>
              <a:t>‹#›</a:t>
            </a:fld>
            <a:endParaRPr lang="en-US" altLang="en-US"/>
          </a:p>
        </p:txBody>
      </p:sp>
    </p:spTree>
    <p:extLst>
      <p:ext uri="{BB962C8B-B14F-4D97-AF65-F5344CB8AC3E}">
        <p14:creationId xmlns:p14="http://schemas.microsoft.com/office/powerpoint/2010/main" val="8375390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endParaRPr lang="en-US" altLang="en-US"/>
          </a:p>
        </p:txBody>
      </p:sp>
      <p:sp>
        <p:nvSpPr>
          <p:cNvPr id="3" name="Rectangle 6"/>
          <p:cNvSpPr>
            <a:spLocks noGrp="1" noChangeArrowheads="1"/>
          </p:cNvSpPr>
          <p:nvPr>
            <p:ph type="ftr" sz="quarter" idx="11"/>
          </p:nvPr>
        </p:nvSpPr>
        <p:spPr>
          <a:ln/>
        </p:spPr>
        <p:txBody>
          <a:bodyPr/>
          <a:lstStyle>
            <a:lvl1pPr>
              <a:defRPr/>
            </a:lvl1pPr>
          </a:lstStyle>
          <a:p>
            <a:pPr>
              <a:defRPr/>
            </a:pPr>
            <a:endParaRPr lang="en-US" altLang="en-US"/>
          </a:p>
        </p:txBody>
      </p:sp>
      <p:sp>
        <p:nvSpPr>
          <p:cNvPr id="4" name="Rectangle 7"/>
          <p:cNvSpPr>
            <a:spLocks noGrp="1" noChangeArrowheads="1"/>
          </p:cNvSpPr>
          <p:nvPr>
            <p:ph type="sldNum" sz="quarter" idx="12"/>
          </p:nvPr>
        </p:nvSpPr>
        <p:spPr>
          <a:ln/>
        </p:spPr>
        <p:txBody>
          <a:bodyPr/>
          <a:lstStyle>
            <a:lvl1pPr>
              <a:defRPr/>
            </a:lvl1pPr>
          </a:lstStyle>
          <a:p>
            <a:pPr>
              <a:defRPr/>
            </a:pPr>
            <a:fld id="{6D2A09A3-EE27-4162-B100-B7F5B80A1FCB}" type="slidenum">
              <a:rPr lang="en-US" altLang="en-US"/>
              <a:pPr>
                <a:defRPr/>
              </a:pPr>
              <a:t>‹#›</a:t>
            </a:fld>
            <a:endParaRPr lang="en-US" altLang="en-US"/>
          </a:p>
        </p:txBody>
      </p:sp>
    </p:spTree>
    <p:extLst>
      <p:ext uri="{BB962C8B-B14F-4D97-AF65-F5344CB8AC3E}">
        <p14:creationId xmlns:p14="http://schemas.microsoft.com/office/powerpoint/2010/main" val="10568786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5"/>
          <p:cNvSpPr>
            <a:spLocks noGrp="1" noChangeArrowheads="1"/>
          </p:cNvSpPr>
          <p:nvPr>
            <p:ph type="dt" sz="half" idx="10"/>
          </p:nvPr>
        </p:nvSpPr>
        <p:spPr>
          <a:ln/>
        </p:spPr>
        <p:txBody>
          <a:bodyPr/>
          <a:lstStyle>
            <a:lvl1pPr>
              <a:defRPr/>
            </a:lvl1pPr>
          </a:lstStyle>
          <a:p>
            <a:pPr>
              <a:defRPr/>
            </a:pPr>
            <a:endParaRPr lang="en-US" altLang="en-US"/>
          </a:p>
        </p:txBody>
      </p:sp>
      <p:sp>
        <p:nvSpPr>
          <p:cNvPr id="6" name="Rectangle 6"/>
          <p:cNvSpPr>
            <a:spLocks noGrp="1" noChangeArrowheads="1"/>
          </p:cNvSpPr>
          <p:nvPr>
            <p:ph type="ftr" sz="quarter" idx="11"/>
          </p:nvPr>
        </p:nvSpPr>
        <p:spPr>
          <a:ln/>
        </p:spPr>
        <p:txBody>
          <a:bodyPr/>
          <a:lstStyle>
            <a:lvl1pPr>
              <a:defRPr/>
            </a:lvl1pPr>
          </a:lstStyle>
          <a:p>
            <a:pPr>
              <a:defRPr/>
            </a:pPr>
            <a:endParaRPr lang="en-US" altLang="en-US"/>
          </a:p>
        </p:txBody>
      </p:sp>
      <p:sp>
        <p:nvSpPr>
          <p:cNvPr id="7" name="Rectangle 7"/>
          <p:cNvSpPr>
            <a:spLocks noGrp="1" noChangeArrowheads="1"/>
          </p:cNvSpPr>
          <p:nvPr>
            <p:ph type="sldNum" sz="quarter" idx="12"/>
          </p:nvPr>
        </p:nvSpPr>
        <p:spPr>
          <a:ln/>
        </p:spPr>
        <p:txBody>
          <a:bodyPr/>
          <a:lstStyle>
            <a:lvl1pPr>
              <a:defRPr/>
            </a:lvl1pPr>
          </a:lstStyle>
          <a:p>
            <a:pPr>
              <a:defRPr/>
            </a:pPr>
            <a:fld id="{95954551-D952-4979-A078-DE61C4D19C1B}" type="slidenum">
              <a:rPr lang="en-US" altLang="en-US"/>
              <a:pPr>
                <a:defRPr/>
              </a:pPr>
              <a:t>‹#›</a:t>
            </a:fld>
            <a:endParaRPr lang="en-US" altLang="en-US"/>
          </a:p>
        </p:txBody>
      </p:sp>
    </p:spTree>
    <p:extLst>
      <p:ext uri="{BB962C8B-B14F-4D97-AF65-F5344CB8AC3E}">
        <p14:creationId xmlns:p14="http://schemas.microsoft.com/office/powerpoint/2010/main" val="12635711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5"/>
          <p:cNvSpPr>
            <a:spLocks noGrp="1" noChangeArrowheads="1"/>
          </p:cNvSpPr>
          <p:nvPr>
            <p:ph type="dt" sz="half" idx="10"/>
          </p:nvPr>
        </p:nvSpPr>
        <p:spPr>
          <a:ln/>
        </p:spPr>
        <p:txBody>
          <a:bodyPr/>
          <a:lstStyle>
            <a:lvl1pPr>
              <a:defRPr/>
            </a:lvl1pPr>
          </a:lstStyle>
          <a:p>
            <a:pPr>
              <a:defRPr/>
            </a:pPr>
            <a:endParaRPr lang="en-US" altLang="en-US"/>
          </a:p>
        </p:txBody>
      </p:sp>
      <p:sp>
        <p:nvSpPr>
          <p:cNvPr id="6" name="Rectangle 6"/>
          <p:cNvSpPr>
            <a:spLocks noGrp="1" noChangeArrowheads="1"/>
          </p:cNvSpPr>
          <p:nvPr>
            <p:ph type="ftr" sz="quarter" idx="11"/>
          </p:nvPr>
        </p:nvSpPr>
        <p:spPr>
          <a:ln/>
        </p:spPr>
        <p:txBody>
          <a:bodyPr/>
          <a:lstStyle>
            <a:lvl1pPr>
              <a:defRPr/>
            </a:lvl1pPr>
          </a:lstStyle>
          <a:p>
            <a:pPr>
              <a:defRPr/>
            </a:pPr>
            <a:endParaRPr lang="en-US" altLang="en-US"/>
          </a:p>
        </p:txBody>
      </p:sp>
      <p:sp>
        <p:nvSpPr>
          <p:cNvPr id="7" name="Rectangle 7"/>
          <p:cNvSpPr>
            <a:spLocks noGrp="1" noChangeArrowheads="1"/>
          </p:cNvSpPr>
          <p:nvPr>
            <p:ph type="sldNum" sz="quarter" idx="12"/>
          </p:nvPr>
        </p:nvSpPr>
        <p:spPr>
          <a:ln/>
        </p:spPr>
        <p:txBody>
          <a:bodyPr/>
          <a:lstStyle>
            <a:lvl1pPr>
              <a:defRPr/>
            </a:lvl1pPr>
          </a:lstStyle>
          <a:p>
            <a:pPr>
              <a:defRPr/>
            </a:pPr>
            <a:fld id="{B230A859-7330-40E8-9A6D-A9D728DFBC1D}" type="slidenum">
              <a:rPr lang="en-US" altLang="en-US"/>
              <a:pPr>
                <a:defRPr/>
              </a:pPr>
              <a:t>‹#›</a:t>
            </a:fld>
            <a:endParaRPr lang="en-US" altLang="en-US"/>
          </a:p>
        </p:txBody>
      </p:sp>
    </p:spTree>
    <p:extLst>
      <p:ext uri="{BB962C8B-B14F-4D97-AF65-F5344CB8AC3E}">
        <p14:creationId xmlns:p14="http://schemas.microsoft.com/office/powerpoint/2010/main" val="41952748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0514" name="Line 2"/>
          <p:cNvSpPr>
            <a:spLocks noChangeShapeType="1"/>
          </p:cNvSpPr>
          <p:nvPr/>
        </p:nvSpPr>
        <p:spPr bwMode="auto">
          <a:xfrm>
            <a:off x="7962900" y="152400"/>
            <a:ext cx="0" cy="1524000"/>
          </a:xfrm>
          <a:prstGeom prst="line">
            <a:avLst/>
          </a:prstGeom>
          <a:noFill/>
          <a:ln w="9525">
            <a:solidFill>
              <a:schemeClr val="tx1"/>
            </a:solidFill>
            <a:round/>
            <a:headEnd/>
            <a:tailEnd/>
          </a:ln>
          <a:effectLst/>
        </p:spPr>
        <p:txBody>
          <a:bodyPr/>
          <a:lstStyle/>
          <a:p>
            <a:pPr>
              <a:defRPr/>
            </a:pPr>
            <a:endParaRPr lang="en-US"/>
          </a:p>
        </p:txBody>
      </p:sp>
      <p:sp>
        <p:nvSpPr>
          <p:cNvPr id="6147" name="Rectangle 3"/>
          <p:cNvSpPr>
            <a:spLocks noGrp="1" noChangeArrowheads="1"/>
          </p:cNvSpPr>
          <p:nvPr>
            <p:ph type="title"/>
          </p:nvPr>
        </p:nvSpPr>
        <p:spPr bwMode="auto">
          <a:xfrm>
            <a:off x="457200" y="122238"/>
            <a:ext cx="754380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en-US" smtClean="0"/>
              <a:t>Click to edit Master title style</a:t>
            </a:r>
          </a:p>
        </p:txBody>
      </p:sp>
      <p:sp>
        <p:nvSpPr>
          <p:cNvPr id="6148" name="Rectangle 4"/>
          <p:cNvSpPr>
            <a:spLocks noGrp="1" noChangeArrowheads="1"/>
          </p:cNvSpPr>
          <p:nvPr>
            <p:ph type="body" idx="1"/>
          </p:nvPr>
        </p:nvSpPr>
        <p:spPr bwMode="auto">
          <a:xfrm>
            <a:off x="457200" y="1719263"/>
            <a:ext cx="8229600" cy="4411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320517" name="Rectangle 5"/>
          <p:cNvSpPr>
            <a:spLocks noGrp="1" noChangeArrowheads="1"/>
          </p:cNvSpPr>
          <p:nvPr>
            <p:ph type="dt" sz="half" idx="2"/>
          </p:nvPr>
        </p:nvSpPr>
        <p:spPr bwMode="auto">
          <a:xfrm>
            <a:off x="457200" y="6248400"/>
            <a:ext cx="2133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000" smtClean="0"/>
            </a:lvl1pPr>
          </a:lstStyle>
          <a:p>
            <a:pPr>
              <a:defRPr/>
            </a:pPr>
            <a:endParaRPr lang="en-US" altLang="en-US"/>
          </a:p>
        </p:txBody>
      </p:sp>
      <p:sp>
        <p:nvSpPr>
          <p:cNvPr id="320518" name="Rectangle 6"/>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000" smtClean="0"/>
            </a:lvl1pPr>
          </a:lstStyle>
          <a:p>
            <a:pPr>
              <a:defRPr/>
            </a:pPr>
            <a:endParaRPr lang="en-US" altLang="en-US"/>
          </a:p>
        </p:txBody>
      </p:sp>
      <p:sp>
        <p:nvSpPr>
          <p:cNvPr id="320519" name="Rectangle 7"/>
          <p:cNvSpPr>
            <a:spLocks noGrp="1" noChangeArrowheads="1"/>
          </p:cNvSpPr>
          <p:nvPr>
            <p:ph type="sldNum" sz="quarter" idx="4"/>
          </p:nvPr>
        </p:nvSpPr>
        <p:spPr bwMode="auto">
          <a:xfrm>
            <a:off x="6553200" y="6248400"/>
            <a:ext cx="2133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000" smtClean="0"/>
            </a:lvl1pPr>
          </a:lstStyle>
          <a:p>
            <a:pPr>
              <a:defRPr/>
            </a:pPr>
            <a:fld id="{A5E735D2-FA11-4593-A6BA-CE65F9B021E6}" type="slidenum">
              <a:rPr lang="en-US" altLang="en-US"/>
              <a:pPr>
                <a:defRPr/>
              </a:pPr>
              <a:t>‹#›</a:t>
            </a:fld>
            <a:endParaRPr lang="en-US" altLang="en-US"/>
          </a:p>
        </p:txBody>
      </p:sp>
      <p:grpSp>
        <p:nvGrpSpPr>
          <p:cNvPr id="6152" name="Group 8"/>
          <p:cNvGrpSpPr>
            <a:grpSpLocks/>
          </p:cNvGrpSpPr>
          <p:nvPr/>
        </p:nvGrpSpPr>
        <p:grpSpPr bwMode="auto">
          <a:xfrm>
            <a:off x="8153400" y="152400"/>
            <a:ext cx="792163" cy="1295400"/>
            <a:chOff x="5136" y="960"/>
            <a:chExt cx="528" cy="864"/>
          </a:xfrm>
        </p:grpSpPr>
        <p:sp>
          <p:nvSpPr>
            <p:cNvPr id="320521" name="Oval 9"/>
            <p:cNvSpPr>
              <a:spLocks noChangeArrowheads="1"/>
            </p:cNvSpPr>
            <p:nvPr/>
          </p:nvSpPr>
          <p:spPr bwMode="auto">
            <a:xfrm>
              <a:off x="5136" y="960"/>
              <a:ext cx="80" cy="80"/>
            </a:xfrm>
            <a:prstGeom prst="ellipse">
              <a:avLst/>
            </a:prstGeom>
            <a:solidFill>
              <a:schemeClr val="tx2"/>
            </a:solidFill>
            <a:ln w="9525">
              <a:noFill/>
              <a:round/>
              <a:headEnd/>
              <a:tailEnd/>
            </a:ln>
            <a:effectLst/>
          </p:spPr>
          <p:txBody>
            <a:bodyPr wrap="none" anchor="ctr"/>
            <a:lstStyle/>
            <a:p>
              <a:pPr>
                <a:defRPr/>
              </a:pPr>
              <a:endParaRPr lang="en-US"/>
            </a:p>
          </p:txBody>
        </p:sp>
        <p:sp>
          <p:nvSpPr>
            <p:cNvPr id="320522" name="Oval 10"/>
            <p:cNvSpPr>
              <a:spLocks noChangeArrowheads="1"/>
            </p:cNvSpPr>
            <p:nvPr/>
          </p:nvSpPr>
          <p:spPr bwMode="auto">
            <a:xfrm>
              <a:off x="5248" y="960"/>
              <a:ext cx="79" cy="80"/>
            </a:xfrm>
            <a:prstGeom prst="ellipse">
              <a:avLst/>
            </a:prstGeom>
            <a:solidFill>
              <a:schemeClr val="tx2"/>
            </a:solidFill>
            <a:ln w="9525">
              <a:noFill/>
              <a:round/>
              <a:headEnd/>
              <a:tailEnd/>
            </a:ln>
            <a:effectLst/>
          </p:spPr>
          <p:txBody>
            <a:bodyPr wrap="none" anchor="ctr"/>
            <a:lstStyle/>
            <a:p>
              <a:pPr>
                <a:defRPr/>
              </a:pPr>
              <a:endParaRPr lang="en-US"/>
            </a:p>
          </p:txBody>
        </p:sp>
        <p:sp>
          <p:nvSpPr>
            <p:cNvPr id="320523" name="Oval 11"/>
            <p:cNvSpPr>
              <a:spLocks noChangeArrowheads="1"/>
            </p:cNvSpPr>
            <p:nvPr/>
          </p:nvSpPr>
          <p:spPr bwMode="auto">
            <a:xfrm>
              <a:off x="5360" y="960"/>
              <a:ext cx="79" cy="80"/>
            </a:xfrm>
            <a:prstGeom prst="ellipse">
              <a:avLst/>
            </a:prstGeom>
            <a:solidFill>
              <a:schemeClr val="tx2"/>
            </a:solidFill>
            <a:ln w="9525">
              <a:noFill/>
              <a:round/>
              <a:headEnd/>
              <a:tailEnd/>
            </a:ln>
            <a:effectLst/>
          </p:spPr>
          <p:txBody>
            <a:bodyPr wrap="none" anchor="ctr"/>
            <a:lstStyle/>
            <a:p>
              <a:pPr>
                <a:defRPr/>
              </a:pPr>
              <a:endParaRPr lang="en-US"/>
            </a:p>
          </p:txBody>
        </p:sp>
        <p:sp>
          <p:nvSpPr>
            <p:cNvPr id="320524" name="Oval 12"/>
            <p:cNvSpPr>
              <a:spLocks noChangeArrowheads="1"/>
            </p:cNvSpPr>
            <p:nvPr/>
          </p:nvSpPr>
          <p:spPr bwMode="auto">
            <a:xfrm>
              <a:off x="5136" y="1072"/>
              <a:ext cx="80" cy="79"/>
            </a:xfrm>
            <a:prstGeom prst="ellipse">
              <a:avLst/>
            </a:prstGeom>
            <a:solidFill>
              <a:schemeClr val="tx2"/>
            </a:solidFill>
            <a:ln w="9525">
              <a:noFill/>
              <a:round/>
              <a:headEnd/>
              <a:tailEnd/>
            </a:ln>
            <a:effectLst/>
          </p:spPr>
          <p:txBody>
            <a:bodyPr wrap="none" anchor="ctr"/>
            <a:lstStyle/>
            <a:p>
              <a:pPr>
                <a:defRPr/>
              </a:pPr>
              <a:endParaRPr lang="en-US"/>
            </a:p>
          </p:txBody>
        </p:sp>
        <p:sp>
          <p:nvSpPr>
            <p:cNvPr id="320525" name="Oval 13"/>
            <p:cNvSpPr>
              <a:spLocks noChangeArrowheads="1"/>
            </p:cNvSpPr>
            <p:nvPr/>
          </p:nvSpPr>
          <p:spPr bwMode="auto">
            <a:xfrm>
              <a:off x="5248" y="1072"/>
              <a:ext cx="79" cy="79"/>
            </a:xfrm>
            <a:prstGeom prst="ellipse">
              <a:avLst/>
            </a:prstGeom>
            <a:solidFill>
              <a:schemeClr val="tx2"/>
            </a:solidFill>
            <a:ln w="9525">
              <a:noFill/>
              <a:round/>
              <a:headEnd/>
              <a:tailEnd/>
            </a:ln>
            <a:effectLst/>
          </p:spPr>
          <p:txBody>
            <a:bodyPr wrap="none" anchor="ctr"/>
            <a:lstStyle/>
            <a:p>
              <a:pPr>
                <a:defRPr/>
              </a:pPr>
              <a:endParaRPr lang="en-US"/>
            </a:p>
          </p:txBody>
        </p:sp>
        <p:sp>
          <p:nvSpPr>
            <p:cNvPr id="320526" name="Oval 14"/>
            <p:cNvSpPr>
              <a:spLocks noChangeArrowheads="1"/>
            </p:cNvSpPr>
            <p:nvPr/>
          </p:nvSpPr>
          <p:spPr bwMode="auto">
            <a:xfrm>
              <a:off x="5360" y="1072"/>
              <a:ext cx="79" cy="79"/>
            </a:xfrm>
            <a:prstGeom prst="ellipse">
              <a:avLst/>
            </a:prstGeom>
            <a:solidFill>
              <a:schemeClr val="tx2"/>
            </a:solidFill>
            <a:ln w="9525">
              <a:noFill/>
              <a:round/>
              <a:headEnd/>
              <a:tailEnd/>
            </a:ln>
            <a:effectLst/>
          </p:spPr>
          <p:txBody>
            <a:bodyPr wrap="none" anchor="ctr"/>
            <a:lstStyle/>
            <a:p>
              <a:pPr>
                <a:defRPr/>
              </a:pPr>
              <a:endParaRPr lang="en-US"/>
            </a:p>
          </p:txBody>
        </p:sp>
        <p:sp>
          <p:nvSpPr>
            <p:cNvPr id="320527" name="Oval 15"/>
            <p:cNvSpPr>
              <a:spLocks noChangeArrowheads="1"/>
            </p:cNvSpPr>
            <p:nvPr/>
          </p:nvSpPr>
          <p:spPr bwMode="auto">
            <a:xfrm>
              <a:off x="5472" y="1072"/>
              <a:ext cx="79" cy="79"/>
            </a:xfrm>
            <a:prstGeom prst="ellipse">
              <a:avLst/>
            </a:prstGeom>
            <a:solidFill>
              <a:schemeClr val="accent2"/>
            </a:solidFill>
            <a:ln w="9525">
              <a:noFill/>
              <a:round/>
              <a:headEnd/>
              <a:tailEnd/>
            </a:ln>
            <a:effectLst/>
          </p:spPr>
          <p:txBody>
            <a:bodyPr wrap="none" anchor="ctr"/>
            <a:lstStyle/>
            <a:p>
              <a:pPr>
                <a:defRPr/>
              </a:pPr>
              <a:endParaRPr lang="en-US"/>
            </a:p>
          </p:txBody>
        </p:sp>
        <p:sp>
          <p:nvSpPr>
            <p:cNvPr id="320528" name="Oval 16"/>
            <p:cNvSpPr>
              <a:spLocks noChangeArrowheads="1"/>
            </p:cNvSpPr>
            <p:nvPr/>
          </p:nvSpPr>
          <p:spPr bwMode="auto">
            <a:xfrm>
              <a:off x="5136" y="1184"/>
              <a:ext cx="80" cy="79"/>
            </a:xfrm>
            <a:prstGeom prst="ellipse">
              <a:avLst/>
            </a:prstGeom>
            <a:solidFill>
              <a:schemeClr val="tx2"/>
            </a:solidFill>
            <a:ln w="9525">
              <a:noFill/>
              <a:round/>
              <a:headEnd/>
              <a:tailEnd/>
            </a:ln>
            <a:effectLst/>
          </p:spPr>
          <p:txBody>
            <a:bodyPr wrap="none" anchor="ctr"/>
            <a:lstStyle/>
            <a:p>
              <a:pPr>
                <a:defRPr/>
              </a:pPr>
              <a:endParaRPr lang="en-US"/>
            </a:p>
          </p:txBody>
        </p:sp>
        <p:sp>
          <p:nvSpPr>
            <p:cNvPr id="320529" name="Oval 17"/>
            <p:cNvSpPr>
              <a:spLocks noChangeArrowheads="1"/>
            </p:cNvSpPr>
            <p:nvPr/>
          </p:nvSpPr>
          <p:spPr bwMode="auto">
            <a:xfrm>
              <a:off x="5248" y="1184"/>
              <a:ext cx="79" cy="79"/>
            </a:xfrm>
            <a:prstGeom prst="ellipse">
              <a:avLst/>
            </a:prstGeom>
            <a:solidFill>
              <a:schemeClr val="tx2"/>
            </a:solidFill>
            <a:ln w="9525">
              <a:noFill/>
              <a:round/>
              <a:headEnd/>
              <a:tailEnd/>
            </a:ln>
            <a:effectLst/>
          </p:spPr>
          <p:txBody>
            <a:bodyPr wrap="none" anchor="ctr"/>
            <a:lstStyle/>
            <a:p>
              <a:pPr>
                <a:defRPr/>
              </a:pPr>
              <a:endParaRPr lang="en-US"/>
            </a:p>
          </p:txBody>
        </p:sp>
        <p:sp>
          <p:nvSpPr>
            <p:cNvPr id="320530" name="Oval 18"/>
            <p:cNvSpPr>
              <a:spLocks noChangeArrowheads="1"/>
            </p:cNvSpPr>
            <p:nvPr/>
          </p:nvSpPr>
          <p:spPr bwMode="auto">
            <a:xfrm>
              <a:off x="5360" y="1184"/>
              <a:ext cx="79" cy="79"/>
            </a:xfrm>
            <a:prstGeom prst="ellipse">
              <a:avLst/>
            </a:prstGeom>
            <a:solidFill>
              <a:schemeClr val="accent2"/>
            </a:solidFill>
            <a:ln w="9525">
              <a:noFill/>
              <a:round/>
              <a:headEnd/>
              <a:tailEnd/>
            </a:ln>
            <a:effectLst/>
          </p:spPr>
          <p:txBody>
            <a:bodyPr wrap="none" anchor="ctr"/>
            <a:lstStyle/>
            <a:p>
              <a:pPr>
                <a:defRPr/>
              </a:pPr>
              <a:endParaRPr lang="en-US"/>
            </a:p>
          </p:txBody>
        </p:sp>
        <p:sp>
          <p:nvSpPr>
            <p:cNvPr id="320531" name="Oval 19"/>
            <p:cNvSpPr>
              <a:spLocks noChangeArrowheads="1"/>
            </p:cNvSpPr>
            <p:nvPr/>
          </p:nvSpPr>
          <p:spPr bwMode="auto">
            <a:xfrm>
              <a:off x="5472" y="1184"/>
              <a:ext cx="79" cy="79"/>
            </a:xfrm>
            <a:prstGeom prst="ellipse">
              <a:avLst/>
            </a:prstGeom>
            <a:solidFill>
              <a:schemeClr val="accent2"/>
            </a:solidFill>
            <a:ln w="9525">
              <a:noFill/>
              <a:round/>
              <a:headEnd/>
              <a:tailEnd/>
            </a:ln>
            <a:effectLst/>
          </p:spPr>
          <p:txBody>
            <a:bodyPr wrap="none" anchor="ctr"/>
            <a:lstStyle/>
            <a:p>
              <a:pPr>
                <a:defRPr/>
              </a:pPr>
              <a:endParaRPr lang="en-US"/>
            </a:p>
          </p:txBody>
        </p:sp>
        <p:sp>
          <p:nvSpPr>
            <p:cNvPr id="320532" name="Oval 20"/>
            <p:cNvSpPr>
              <a:spLocks noChangeArrowheads="1"/>
            </p:cNvSpPr>
            <p:nvPr/>
          </p:nvSpPr>
          <p:spPr bwMode="auto">
            <a:xfrm>
              <a:off x="5584" y="1184"/>
              <a:ext cx="80" cy="79"/>
            </a:xfrm>
            <a:prstGeom prst="ellipse">
              <a:avLst/>
            </a:prstGeom>
            <a:solidFill>
              <a:schemeClr val="accent1"/>
            </a:solidFill>
            <a:ln w="9525">
              <a:noFill/>
              <a:round/>
              <a:headEnd/>
              <a:tailEnd/>
            </a:ln>
            <a:effectLst/>
          </p:spPr>
          <p:txBody>
            <a:bodyPr wrap="none" anchor="ctr"/>
            <a:lstStyle/>
            <a:p>
              <a:pPr>
                <a:defRPr/>
              </a:pPr>
              <a:endParaRPr lang="en-US"/>
            </a:p>
          </p:txBody>
        </p:sp>
        <p:sp>
          <p:nvSpPr>
            <p:cNvPr id="320533" name="Oval 21"/>
            <p:cNvSpPr>
              <a:spLocks noChangeArrowheads="1"/>
            </p:cNvSpPr>
            <p:nvPr/>
          </p:nvSpPr>
          <p:spPr bwMode="auto">
            <a:xfrm>
              <a:off x="5136" y="1296"/>
              <a:ext cx="80" cy="80"/>
            </a:xfrm>
            <a:prstGeom prst="ellipse">
              <a:avLst/>
            </a:prstGeom>
            <a:solidFill>
              <a:schemeClr val="tx2"/>
            </a:solidFill>
            <a:ln w="9525">
              <a:noFill/>
              <a:round/>
              <a:headEnd/>
              <a:tailEnd/>
            </a:ln>
            <a:effectLst/>
          </p:spPr>
          <p:txBody>
            <a:bodyPr wrap="none" anchor="ctr"/>
            <a:lstStyle/>
            <a:p>
              <a:pPr>
                <a:defRPr/>
              </a:pPr>
              <a:endParaRPr lang="en-US"/>
            </a:p>
          </p:txBody>
        </p:sp>
        <p:sp>
          <p:nvSpPr>
            <p:cNvPr id="320534" name="Oval 22"/>
            <p:cNvSpPr>
              <a:spLocks noChangeArrowheads="1"/>
            </p:cNvSpPr>
            <p:nvPr/>
          </p:nvSpPr>
          <p:spPr bwMode="auto">
            <a:xfrm>
              <a:off x="5248" y="1296"/>
              <a:ext cx="79" cy="80"/>
            </a:xfrm>
            <a:prstGeom prst="ellipse">
              <a:avLst/>
            </a:prstGeom>
            <a:solidFill>
              <a:schemeClr val="accent2"/>
            </a:solidFill>
            <a:ln w="9525">
              <a:noFill/>
              <a:round/>
              <a:headEnd/>
              <a:tailEnd/>
            </a:ln>
            <a:effectLst/>
          </p:spPr>
          <p:txBody>
            <a:bodyPr wrap="none" anchor="ctr"/>
            <a:lstStyle/>
            <a:p>
              <a:pPr>
                <a:defRPr/>
              </a:pPr>
              <a:endParaRPr lang="en-US"/>
            </a:p>
          </p:txBody>
        </p:sp>
        <p:sp>
          <p:nvSpPr>
            <p:cNvPr id="320535" name="Oval 23"/>
            <p:cNvSpPr>
              <a:spLocks noChangeArrowheads="1"/>
            </p:cNvSpPr>
            <p:nvPr/>
          </p:nvSpPr>
          <p:spPr bwMode="auto">
            <a:xfrm>
              <a:off x="5360" y="1296"/>
              <a:ext cx="79" cy="80"/>
            </a:xfrm>
            <a:prstGeom prst="ellipse">
              <a:avLst/>
            </a:prstGeom>
            <a:solidFill>
              <a:schemeClr val="accent2"/>
            </a:solidFill>
            <a:ln w="9525">
              <a:noFill/>
              <a:round/>
              <a:headEnd/>
              <a:tailEnd/>
            </a:ln>
            <a:effectLst/>
          </p:spPr>
          <p:txBody>
            <a:bodyPr wrap="none" anchor="ctr"/>
            <a:lstStyle/>
            <a:p>
              <a:pPr>
                <a:defRPr/>
              </a:pPr>
              <a:endParaRPr lang="en-US"/>
            </a:p>
          </p:txBody>
        </p:sp>
        <p:sp>
          <p:nvSpPr>
            <p:cNvPr id="320536" name="Oval 24"/>
            <p:cNvSpPr>
              <a:spLocks noChangeArrowheads="1"/>
            </p:cNvSpPr>
            <p:nvPr/>
          </p:nvSpPr>
          <p:spPr bwMode="auto">
            <a:xfrm>
              <a:off x="5472" y="1296"/>
              <a:ext cx="79" cy="80"/>
            </a:xfrm>
            <a:prstGeom prst="ellipse">
              <a:avLst/>
            </a:prstGeom>
            <a:solidFill>
              <a:schemeClr val="accent1"/>
            </a:solidFill>
            <a:ln w="9525">
              <a:noFill/>
              <a:round/>
              <a:headEnd/>
              <a:tailEnd/>
            </a:ln>
            <a:effectLst/>
          </p:spPr>
          <p:txBody>
            <a:bodyPr wrap="none" anchor="ctr"/>
            <a:lstStyle/>
            <a:p>
              <a:pPr>
                <a:defRPr/>
              </a:pPr>
              <a:endParaRPr lang="en-US"/>
            </a:p>
          </p:txBody>
        </p:sp>
        <p:sp>
          <p:nvSpPr>
            <p:cNvPr id="320537" name="Oval 25"/>
            <p:cNvSpPr>
              <a:spLocks noChangeArrowheads="1"/>
            </p:cNvSpPr>
            <p:nvPr/>
          </p:nvSpPr>
          <p:spPr bwMode="auto">
            <a:xfrm>
              <a:off x="5136" y="1408"/>
              <a:ext cx="80" cy="80"/>
            </a:xfrm>
            <a:prstGeom prst="ellipse">
              <a:avLst/>
            </a:prstGeom>
            <a:solidFill>
              <a:schemeClr val="accent2"/>
            </a:solidFill>
            <a:ln w="9525">
              <a:noFill/>
              <a:round/>
              <a:headEnd/>
              <a:tailEnd/>
            </a:ln>
            <a:effectLst/>
          </p:spPr>
          <p:txBody>
            <a:bodyPr wrap="none" anchor="ctr"/>
            <a:lstStyle/>
            <a:p>
              <a:pPr>
                <a:defRPr/>
              </a:pPr>
              <a:endParaRPr lang="en-US"/>
            </a:p>
          </p:txBody>
        </p:sp>
        <p:sp>
          <p:nvSpPr>
            <p:cNvPr id="320538" name="Oval 26"/>
            <p:cNvSpPr>
              <a:spLocks noChangeArrowheads="1"/>
            </p:cNvSpPr>
            <p:nvPr/>
          </p:nvSpPr>
          <p:spPr bwMode="auto">
            <a:xfrm>
              <a:off x="5248" y="1408"/>
              <a:ext cx="79" cy="80"/>
            </a:xfrm>
            <a:prstGeom prst="ellipse">
              <a:avLst/>
            </a:prstGeom>
            <a:solidFill>
              <a:schemeClr val="accent2"/>
            </a:solidFill>
            <a:ln w="9525">
              <a:noFill/>
              <a:round/>
              <a:headEnd/>
              <a:tailEnd/>
            </a:ln>
            <a:effectLst/>
          </p:spPr>
          <p:txBody>
            <a:bodyPr wrap="none" anchor="ctr"/>
            <a:lstStyle/>
            <a:p>
              <a:pPr>
                <a:defRPr/>
              </a:pPr>
              <a:endParaRPr lang="en-US"/>
            </a:p>
          </p:txBody>
        </p:sp>
        <p:sp>
          <p:nvSpPr>
            <p:cNvPr id="320539" name="Oval 27"/>
            <p:cNvSpPr>
              <a:spLocks noChangeArrowheads="1"/>
            </p:cNvSpPr>
            <p:nvPr/>
          </p:nvSpPr>
          <p:spPr bwMode="auto">
            <a:xfrm>
              <a:off x="5360" y="1408"/>
              <a:ext cx="79" cy="80"/>
            </a:xfrm>
            <a:prstGeom prst="ellipse">
              <a:avLst/>
            </a:prstGeom>
            <a:solidFill>
              <a:schemeClr val="accent1"/>
            </a:solidFill>
            <a:ln w="9525">
              <a:noFill/>
              <a:round/>
              <a:headEnd/>
              <a:tailEnd/>
            </a:ln>
            <a:effectLst/>
          </p:spPr>
          <p:txBody>
            <a:bodyPr wrap="none" anchor="ctr"/>
            <a:lstStyle/>
            <a:p>
              <a:pPr>
                <a:defRPr/>
              </a:pPr>
              <a:endParaRPr lang="en-US"/>
            </a:p>
          </p:txBody>
        </p:sp>
        <p:sp>
          <p:nvSpPr>
            <p:cNvPr id="320540" name="Oval 28"/>
            <p:cNvSpPr>
              <a:spLocks noChangeArrowheads="1"/>
            </p:cNvSpPr>
            <p:nvPr/>
          </p:nvSpPr>
          <p:spPr bwMode="auto">
            <a:xfrm>
              <a:off x="5472" y="1408"/>
              <a:ext cx="79" cy="80"/>
            </a:xfrm>
            <a:prstGeom prst="ellipse">
              <a:avLst/>
            </a:prstGeom>
            <a:solidFill>
              <a:schemeClr val="accent1"/>
            </a:solidFill>
            <a:ln w="9525">
              <a:noFill/>
              <a:round/>
              <a:headEnd/>
              <a:tailEnd/>
            </a:ln>
            <a:effectLst/>
          </p:spPr>
          <p:txBody>
            <a:bodyPr wrap="none" anchor="ctr"/>
            <a:lstStyle/>
            <a:p>
              <a:pPr>
                <a:defRPr/>
              </a:pPr>
              <a:endParaRPr lang="en-US"/>
            </a:p>
          </p:txBody>
        </p:sp>
        <p:sp>
          <p:nvSpPr>
            <p:cNvPr id="320541" name="Oval 29"/>
            <p:cNvSpPr>
              <a:spLocks noChangeArrowheads="1"/>
            </p:cNvSpPr>
            <p:nvPr/>
          </p:nvSpPr>
          <p:spPr bwMode="auto">
            <a:xfrm>
              <a:off x="5584" y="1408"/>
              <a:ext cx="80" cy="80"/>
            </a:xfrm>
            <a:prstGeom prst="ellipse">
              <a:avLst/>
            </a:prstGeom>
            <a:solidFill>
              <a:schemeClr val="folHlink"/>
            </a:solidFill>
            <a:ln w="9525">
              <a:noFill/>
              <a:round/>
              <a:headEnd/>
              <a:tailEnd/>
            </a:ln>
            <a:effectLst/>
          </p:spPr>
          <p:txBody>
            <a:bodyPr wrap="none" anchor="ctr"/>
            <a:lstStyle/>
            <a:p>
              <a:pPr>
                <a:defRPr/>
              </a:pPr>
              <a:endParaRPr lang="en-US"/>
            </a:p>
          </p:txBody>
        </p:sp>
        <p:sp>
          <p:nvSpPr>
            <p:cNvPr id="320542" name="Oval 30"/>
            <p:cNvSpPr>
              <a:spLocks noChangeArrowheads="1"/>
            </p:cNvSpPr>
            <p:nvPr/>
          </p:nvSpPr>
          <p:spPr bwMode="auto">
            <a:xfrm>
              <a:off x="5136" y="1520"/>
              <a:ext cx="80" cy="79"/>
            </a:xfrm>
            <a:prstGeom prst="ellipse">
              <a:avLst/>
            </a:prstGeom>
            <a:solidFill>
              <a:schemeClr val="accent2"/>
            </a:solidFill>
            <a:ln w="9525">
              <a:noFill/>
              <a:round/>
              <a:headEnd/>
              <a:tailEnd/>
            </a:ln>
            <a:effectLst/>
          </p:spPr>
          <p:txBody>
            <a:bodyPr wrap="none" anchor="ctr"/>
            <a:lstStyle/>
            <a:p>
              <a:pPr>
                <a:defRPr/>
              </a:pPr>
              <a:endParaRPr lang="en-US"/>
            </a:p>
          </p:txBody>
        </p:sp>
        <p:sp>
          <p:nvSpPr>
            <p:cNvPr id="320543" name="Oval 31"/>
            <p:cNvSpPr>
              <a:spLocks noChangeArrowheads="1"/>
            </p:cNvSpPr>
            <p:nvPr/>
          </p:nvSpPr>
          <p:spPr bwMode="auto">
            <a:xfrm>
              <a:off x="5248" y="1520"/>
              <a:ext cx="79" cy="79"/>
            </a:xfrm>
            <a:prstGeom prst="ellipse">
              <a:avLst/>
            </a:prstGeom>
            <a:solidFill>
              <a:schemeClr val="accent1"/>
            </a:solidFill>
            <a:ln w="9525">
              <a:noFill/>
              <a:round/>
              <a:headEnd/>
              <a:tailEnd/>
            </a:ln>
            <a:effectLst/>
          </p:spPr>
          <p:txBody>
            <a:bodyPr wrap="none" anchor="ctr"/>
            <a:lstStyle/>
            <a:p>
              <a:pPr>
                <a:defRPr/>
              </a:pPr>
              <a:endParaRPr lang="en-US"/>
            </a:p>
          </p:txBody>
        </p:sp>
        <p:sp>
          <p:nvSpPr>
            <p:cNvPr id="320544" name="Oval 32"/>
            <p:cNvSpPr>
              <a:spLocks noChangeArrowheads="1"/>
            </p:cNvSpPr>
            <p:nvPr/>
          </p:nvSpPr>
          <p:spPr bwMode="auto">
            <a:xfrm>
              <a:off x="5360" y="1520"/>
              <a:ext cx="79" cy="79"/>
            </a:xfrm>
            <a:prstGeom prst="ellipse">
              <a:avLst/>
            </a:prstGeom>
            <a:solidFill>
              <a:schemeClr val="accent1"/>
            </a:solidFill>
            <a:ln w="9525">
              <a:noFill/>
              <a:round/>
              <a:headEnd/>
              <a:tailEnd/>
            </a:ln>
            <a:effectLst/>
          </p:spPr>
          <p:txBody>
            <a:bodyPr wrap="none" anchor="ctr"/>
            <a:lstStyle/>
            <a:p>
              <a:pPr>
                <a:defRPr/>
              </a:pPr>
              <a:endParaRPr lang="en-US"/>
            </a:p>
          </p:txBody>
        </p:sp>
        <p:sp>
          <p:nvSpPr>
            <p:cNvPr id="320545" name="Oval 33"/>
            <p:cNvSpPr>
              <a:spLocks noChangeArrowheads="1"/>
            </p:cNvSpPr>
            <p:nvPr/>
          </p:nvSpPr>
          <p:spPr bwMode="auto">
            <a:xfrm>
              <a:off x="5472" y="1520"/>
              <a:ext cx="79" cy="79"/>
            </a:xfrm>
            <a:prstGeom prst="ellipse">
              <a:avLst/>
            </a:prstGeom>
            <a:solidFill>
              <a:schemeClr val="folHlink"/>
            </a:solidFill>
            <a:ln w="9525">
              <a:noFill/>
              <a:round/>
              <a:headEnd/>
              <a:tailEnd/>
            </a:ln>
            <a:effectLst/>
          </p:spPr>
          <p:txBody>
            <a:bodyPr wrap="none" anchor="ctr"/>
            <a:lstStyle/>
            <a:p>
              <a:pPr>
                <a:defRPr/>
              </a:pPr>
              <a:endParaRPr lang="en-US"/>
            </a:p>
          </p:txBody>
        </p:sp>
        <p:sp>
          <p:nvSpPr>
            <p:cNvPr id="320546" name="Oval 34"/>
            <p:cNvSpPr>
              <a:spLocks noChangeArrowheads="1"/>
            </p:cNvSpPr>
            <p:nvPr/>
          </p:nvSpPr>
          <p:spPr bwMode="auto">
            <a:xfrm>
              <a:off x="5136" y="1632"/>
              <a:ext cx="80" cy="79"/>
            </a:xfrm>
            <a:prstGeom prst="ellipse">
              <a:avLst/>
            </a:prstGeom>
            <a:solidFill>
              <a:schemeClr val="accent1"/>
            </a:solidFill>
            <a:ln w="9525">
              <a:noFill/>
              <a:round/>
              <a:headEnd/>
              <a:tailEnd/>
            </a:ln>
            <a:effectLst/>
          </p:spPr>
          <p:txBody>
            <a:bodyPr wrap="none" anchor="ctr"/>
            <a:lstStyle/>
            <a:p>
              <a:pPr>
                <a:defRPr/>
              </a:pPr>
              <a:endParaRPr lang="en-US"/>
            </a:p>
          </p:txBody>
        </p:sp>
        <p:sp>
          <p:nvSpPr>
            <p:cNvPr id="320547" name="Oval 35"/>
            <p:cNvSpPr>
              <a:spLocks noChangeArrowheads="1"/>
            </p:cNvSpPr>
            <p:nvPr/>
          </p:nvSpPr>
          <p:spPr bwMode="auto">
            <a:xfrm>
              <a:off x="5248" y="1632"/>
              <a:ext cx="79" cy="79"/>
            </a:xfrm>
            <a:prstGeom prst="ellipse">
              <a:avLst/>
            </a:prstGeom>
            <a:solidFill>
              <a:schemeClr val="accent1"/>
            </a:solidFill>
            <a:ln w="9525">
              <a:noFill/>
              <a:round/>
              <a:headEnd/>
              <a:tailEnd/>
            </a:ln>
            <a:effectLst/>
          </p:spPr>
          <p:txBody>
            <a:bodyPr wrap="none" anchor="ctr"/>
            <a:lstStyle/>
            <a:p>
              <a:pPr>
                <a:defRPr/>
              </a:pPr>
              <a:endParaRPr lang="en-US"/>
            </a:p>
          </p:txBody>
        </p:sp>
        <p:sp>
          <p:nvSpPr>
            <p:cNvPr id="320548" name="Oval 36"/>
            <p:cNvSpPr>
              <a:spLocks noChangeArrowheads="1"/>
            </p:cNvSpPr>
            <p:nvPr/>
          </p:nvSpPr>
          <p:spPr bwMode="auto">
            <a:xfrm>
              <a:off x="5360" y="1632"/>
              <a:ext cx="79" cy="79"/>
            </a:xfrm>
            <a:prstGeom prst="ellipse">
              <a:avLst/>
            </a:prstGeom>
            <a:solidFill>
              <a:schemeClr val="folHlink"/>
            </a:solidFill>
            <a:ln w="9525">
              <a:noFill/>
              <a:round/>
              <a:headEnd/>
              <a:tailEnd/>
            </a:ln>
            <a:effectLst/>
          </p:spPr>
          <p:txBody>
            <a:bodyPr wrap="none" anchor="ctr"/>
            <a:lstStyle/>
            <a:p>
              <a:pPr>
                <a:defRPr/>
              </a:pPr>
              <a:endParaRPr lang="en-US"/>
            </a:p>
          </p:txBody>
        </p:sp>
        <p:sp>
          <p:nvSpPr>
            <p:cNvPr id="320549" name="Oval 37"/>
            <p:cNvSpPr>
              <a:spLocks noChangeArrowheads="1"/>
            </p:cNvSpPr>
            <p:nvPr/>
          </p:nvSpPr>
          <p:spPr bwMode="auto">
            <a:xfrm>
              <a:off x="5472" y="1632"/>
              <a:ext cx="79" cy="79"/>
            </a:xfrm>
            <a:prstGeom prst="ellipse">
              <a:avLst/>
            </a:prstGeom>
            <a:solidFill>
              <a:schemeClr val="folHlink"/>
            </a:solidFill>
            <a:ln w="9525">
              <a:noFill/>
              <a:round/>
              <a:headEnd/>
              <a:tailEnd/>
            </a:ln>
            <a:effectLst/>
          </p:spPr>
          <p:txBody>
            <a:bodyPr wrap="none" anchor="ctr"/>
            <a:lstStyle/>
            <a:p>
              <a:pPr>
                <a:defRPr/>
              </a:pPr>
              <a:endParaRPr lang="en-US"/>
            </a:p>
          </p:txBody>
        </p:sp>
        <p:sp>
          <p:nvSpPr>
            <p:cNvPr id="320550" name="Oval 38"/>
            <p:cNvSpPr>
              <a:spLocks noChangeArrowheads="1"/>
            </p:cNvSpPr>
            <p:nvPr/>
          </p:nvSpPr>
          <p:spPr bwMode="auto">
            <a:xfrm>
              <a:off x="5248" y="1744"/>
              <a:ext cx="79" cy="80"/>
            </a:xfrm>
            <a:prstGeom prst="ellipse">
              <a:avLst/>
            </a:prstGeom>
            <a:solidFill>
              <a:schemeClr val="folHlink"/>
            </a:solidFill>
            <a:ln w="9525">
              <a:noFill/>
              <a:round/>
              <a:headEnd/>
              <a:tailEnd/>
            </a:ln>
            <a:effectLst/>
          </p:spPr>
          <p:txBody>
            <a:bodyPr wrap="none" anchor="ctr"/>
            <a:lstStyle/>
            <a:p>
              <a:pPr>
                <a:defRPr/>
              </a:pPr>
              <a:endParaRPr lang="en-US"/>
            </a:p>
          </p:txBody>
        </p:sp>
        <p:sp>
          <p:nvSpPr>
            <p:cNvPr id="320551" name="Oval 39"/>
            <p:cNvSpPr>
              <a:spLocks noChangeArrowheads="1"/>
            </p:cNvSpPr>
            <p:nvPr/>
          </p:nvSpPr>
          <p:spPr bwMode="auto">
            <a:xfrm>
              <a:off x="5472" y="1744"/>
              <a:ext cx="79" cy="80"/>
            </a:xfrm>
            <a:prstGeom prst="ellipse">
              <a:avLst/>
            </a:prstGeom>
            <a:solidFill>
              <a:schemeClr val="folHlink"/>
            </a:solidFill>
            <a:ln w="9525">
              <a:noFill/>
              <a:round/>
              <a:headEnd/>
              <a:tailEnd/>
            </a:ln>
            <a:effectLst/>
          </p:spPr>
          <p:txBody>
            <a:bodyPr wrap="none" anchor="ctr"/>
            <a:lstStyle/>
            <a:p>
              <a:pPr>
                <a:defRPr/>
              </a:pPr>
              <a:endParaRPr lang="en-US"/>
            </a:p>
          </p:txBody>
        </p:sp>
      </p:grpSp>
    </p:spTree>
  </p:cSld>
  <p:clrMap bg1="lt1" tx1="dk1" bg2="lt2" tx2="dk2" accent1="accent1" accent2="accent2" accent3="accent3" accent4="accent4" accent5="accent5" accent6="accent6" hlink="hlink" folHlink="folHlink"/>
  <p:sldLayoutIdLst>
    <p:sldLayoutId id="2147483720" r:id="rId1"/>
    <p:sldLayoutId id="2147483708" r:id="rId2"/>
    <p:sldLayoutId id="2147483709" r:id="rId3"/>
    <p:sldLayoutId id="2147483710" r:id="rId4"/>
    <p:sldLayoutId id="2147483711" r:id="rId5"/>
    <p:sldLayoutId id="2147483712" r:id="rId6"/>
    <p:sldLayoutId id="2147483713" r:id="rId7"/>
    <p:sldLayoutId id="2147483714" r:id="rId8"/>
    <p:sldLayoutId id="2147483715" r:id="rId9"/>
    <p:sldLayoutId id="2147483716" r:id="rId10"/>
    <p:sldLayoutId id="2147483717" r:id="rId11"/>
    <p:sldLayoutId id="2147483718" r:id="rId12"/>
    <p:sldLayoutId id="2147483719" r:id="rId13"/>
  </p:sldLayoutIdLst>
  <p:timing>
    <p:tnLst>
      <p:par>
        <p:cTn id="1" dur="indefinite" restart="never" nodeType="tmRoot"/>
      </p:par>
    </p:tnLst>
  </p:timing>
  <p:txStyles>
    <p:titleStyle>
      <a:lvl1pPr algn="l" rtl="0" eaLnBrk="1" fontAlgn="base" hangingPunct="1">
        <a:spcBef>
          <a:spcPct val="0"/>
        </a:spcBef>
        <a:spcAft>
          <a:spcPct val="0"/>
        </a:spcAft>
        <a:defRPr sz="3900" b="1">
          <a:solidFill>
            <a:schemeClr val="tx2"/>
          </a:solidFill>
          <a:latin typeface="+mj-lt"/>
          <a:ea typeface="+mj-ea"/>
          <a:cs typeface="+mj-cs"/>
        </a:defRPr>
      </a:lvl1pPr>
      <a:lvl2pPr algn="l" rtl="0" eaLnBrk="1" fontAlgn="base" hangingPunct="1">
        <a:spcBef>
          <a:spcPct val="0"/>
        </a:spcBef>
        <a:spcAft>
          <a:spcPct val="0"/>
        </a:spcAft>
        <a:defRPr sz="3900" b="1">
          <a:solidFill>
            <a:schemeClr val="tx2"/>
          </a:solidFill>
          <a:latin typeface="Arial" charset="0"/>
        </a:defRPr>
      </a:lvl2pPr>
      <a:lvl3pPr algn="l" rtl="0" eaLnBrk="1" fontAlgn="base" hangingPunct="1">
        <a:spcBef>
          <a:spcPct val="0"/>
        </a:spcBef>
        <a:spcAft>
          <a:spcPct val="0"/>
        </a:spcAft>
        <a:defRPr sz="3900" b="1">
          <a:solidFill>
            <a:schemeClr val="tx2"/>
          </a:solidFill>
          <a:latin typeface="Arial" charset="0"/>
        </a:defRPr>
      </a:lvl3pPr>
      <a:lvl4pPr algn="l" rtl="0" eaLnBrk="1" fontAlgn="base" hangingPunct="1">
        <a:spcBef>
          <a:spcPct val="0"/>
        </a:spcBef>
        <a:spcAft>
          <a:spcPct val="0"/>
        </a:spcAft>
        <a:defRPr sz="3900" b="1">
          <a:solidFill>
            <a:schemeClr val="tx2"/>
          </a:solidFill>
          <a:latin typeface="Arial" charset="0"/>
        </a:defRPr>
      </a:lvl4pPr>
      <a:lvl5pPr algn="l" rtl="0" eaLnBrk="1" fontAlgn="base" hangingPunct="1">
        <a:spcBef>
          <a:spcPct val="0"/>
        </a:spcBef>
        <a:spcAft>
          <a:spcPct val="0"/>
        </a:spcAft>
        <a:defRPr sz="3900" b="1">
          <a:solidFill>
            <a:schemeClr val="tx2"/>
          </a:solidFill>
          <a:latin typeface="Arial" charset="0"/>
        </a:defRPr>
      </a:lvl5pPr>
      <a:lvl6pPr marL="457200" algn="l" rtl="0" eaLnBrk="1" fontAlgn="base" hangingPunct="1">
        <a:spcBef>
          <a:spcPct val="0"/>
        </a:spcBef>
        <a:spcAft>
          <a:spcPct val="0"/>
        </a:spcAft>
        <a:defRPr sz="3900" b="1">
          <a:solidFill>
            <a:schemeClr val="tx2"/>
          </a:solidFill>
          <a:latin typeface="Arial" charset="0"/>
        </a:defRPr>
      </a:lvl6pPr>
      <a:lvl7pPr marL="914400" algn="l" rtl="0" eaLnBrk="1" fontAlgn="base" hangingPunct="1">
        <a:spcBef>
          <a:spcPct val="0"/>
        </a:spcBef>
        <a:spcAft>
          <a:spcPct val="0"/>
        </a:spcAft>
        <a:defRPr sz="3900" b="1">
          <a:solidFill>
            <a:schemeClr val="tx2"/>
          </a:solidFill>
          <a:latin typeface="Arial" charset="0"/>
        </a:defRPr>
      </a:lvl7pPr>
      <a:lvl8pPr marL="1371600" algn="l" rtl="0" eaLnBrk="1" fontAlgn="base" hangingPunct="1">
        <a:spcBef>
          <a:spcPct val="0"/>
        </a:spcBef>
        <a:spcAft>
          <a:spcPct val="0"/>
        </a:spcAft>
        <a:defRPr sz="3900" b="1">
          <a:solidFill>
            <a:schemeClr val="tx2"/>
          </a:solidFill>
          <a:latin typeface="Arial" charset="0"/>
        </a:defRPr>
      </a:lvl8pPr>
      <a:lvl9pPr marL="1828800" algn="l" rtl="0" eaLnBrk="1" fontAlgn="base" hangingPunct="1">
        <a:spcBef>
          <a:spcPct val="0"/>
        </a:spcBef>
        <a:spcAft>
          <a:spcPct val="0"/>
        </a:spcAft>
        <a:defRPr sz="3900" b="1">
          <a:solidFill>
            <a:schemeClr val="tx2"/>
          </a:solidFill>
          <a:latin typeface="Arial" charset="0"/>
        </a:defRPr>
      </a:lvl9pPr>
    </p:titleStyle>
    <p:bodyStyle>
      <a:lvl1pPr marL="342900" indent="-342900" algn="l" rtl="0" eaLnBrk="1" fontAlgn="base" hangingPunct="1">
        <a:spcBef>
          <a:spcPct val="20000"/>
        </a:spcBef>
        <a:spcAft>
          <a:spcPct val="0"/>
        </a:spcAft>
        <a:buClr>
          <a:schemeClr val="tx2"/>
        </a:buClr>
        <a:buSzPct val="70000"/>
        <a:buFont typeface="Wingdings" pitchFamily="2" charset="2"/>
        <a:buChar char="l"/>
        <a:defRPr sz="3000">
          <a:solidFill>
            <a:schemeClr val="tx1"/>
          </a:solidFill>
          <a:latin typeface="+mn-lt"/>
          <a:ea typeface="+mn-ea"/>
          <a:cs typeface="+mn-cs"/>
        </a:defRPr>
      </a:lvl1pPr>
      <a:lvl2pPr marL="692150" indent="-347663" algn="l" rtl="0" eaLnBrk="1" fontAlgn="base" hangingPunct="1">
        <a:spcBef>
          <a:spcPct val="20000"/>
        </a:spcBef>
        <a:spcAft>
          <a:spcPct val="0"/>
        </a:spcAft>
        <a:buClr>
          <a:schemeClr val="accent2"/>
        </a:buClr>
        <a:buSzPct val="70000"/>
        <a:buFont typeface="Wingdings" pitchFamily="2" charset="2"/>
        <a:buChar char="l"/>
        <a:defRPr sz="2600">
          <a:solidFill>
            <a:schemeClr val="tx1"/>
          </a:solidFill>
          <a:latin typeface="+mn-lt"/>
        </a:defRPr>
      </a:lvl2pPr>
      <a:lvl3pPr marL="987425" indent="-293688" algn="l" rtl="0" eaLnBrk="1" fontAlgn="base" hangingPunct="1">
        <a:spcBef>
          <a:spcPct val="20000"/>
        </a:spcBef>
        <a:spcAft>
          <a:spcPct val="0"/>
        </a:spcAft>
        <a:buClr>
          <a:schemeClr val="accent1"/>
        </a:buClr>
        <a:buSzPct val="70000"/>
        <a:buFont typeface="Wingdings" pitchFamily="2" charset="2"/>
        <a:buChar char="l"/>
        <a:defRPr sz="2300">
          <a:solidFill>
            <a:schemeClr val="tx1"/>
          </a:solidFill>
          <a:latin typeface="+mn-lt"/>
        </a:defRPr>
      </a:lvl3pPr>
      <a:lvl4pPr marL="1281113" indent="-292100" algn="l" rtl="0" eaLnBrk="1" fontAlgn="base" hangingPunct="1">
        <a:spcBef>
          <a:spcPct val="20000"/>
        </a:spcBef>
        <a:spcAft>
          <a:spcPct val="0"/>
        </a:spcAft>
        <a:buClr>
          <a:schemeClr val="tx2"/>
        </a:buClr>
        <a:buSzPct val="75000"/>
        <a:buFont typeface="Wingdings" pitchFamily="2" charset="2"/>
        <a:buChar char="§"/>
        <a:defRPr sz="2000">
          <a:solidFill>
            <a:schemeClr val="tx1"/>
          </a:solidFill>
          <a:latin typeface="+mn-lt"/>
        </a:defRPr>
      </a:lvl4pPr>
      <a:lvl5pPr marL="15986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defRPr>
      </a:lvl5pPr>
      <a:lvl6pPr marL="20558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defRPr>
      </a:lvl6pPr>
      <a:lvl7pPr marL="25130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defRPr>
      </a:lvl7pPr>
      <a:lvl8pPr marL="29702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defRPr>
      </a:lvl8pPr>
      <a:lvl9pPr marL="34274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g"/><Relationship Id="rId1" Type="http://schemas.openxmlformats.org/officeDocument/2006/relationships/slideLayout" Target="../slideLayouts/slideLayout2.xml"/><Relationship Id="rId4" Type="http://schemas.openxmlformats.org/officeDocument/2006/relationships/hyperlink" Target="http://plane.ardupilot.com/wiki/"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image" Target="../media/image19.gif"/><Relationship Id="rId1" Type="http://schemas.openxmlformats.org/officeDocument/2006/relationships/slideLayout" Target="../slideLayouts/slideLayout2.xml"/><Relationship Id="rId4" Type="http://schemas.openxmlformats.org/officeDocument/2006/relationships/hyperlink" Target="http://plane.ardupilot.com/wiki/" TargetMode="Externa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e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29.wmf"/><Relationship Id="rId13" Type="http://schemas.openxmlformats.org/officeDocument/2006/relationships/oleObject" Target="../embeddings/oleObject6.bin"/><Relationship Id="rId3" Type="http://schemas.openxmlformats.org/officeDocument/2006/relationships/oleObject" Target="../embeddings/oleObject1.bin"/><Relationship Id="rId7" Type="http://schemas.openxmlformats.org/officeDocument/2006/relationships/oleObject" Target="../embeddings/oleObject3.bin"/><Relationship Id="rId12" Type="http://schemas.openxmlformats.org/officeDocument/2006/relationships/image" Target="../media/image31.w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28.wmf"/><Relationship Id="rId11" Type="http://schemas.openxmlformats.org/officeDocument/2006/relationships/oleObject" Target="../embeddings/oleObject5.bin"/><Relationship Id="rId5" Type="http://schemas.openxmlformats.org/officeDocument/2006/relationships/oleObject" Target="../embeddings/oleObject2.bin"/><Relationship Id="rId10" Type="http://schemas.openxmlformats.org/officeDocument/2006/relationships/image" Target="../media/image30.wmf"/><Relationship Id="rId4" Type="http://schemas.openxmlformats.org/officeDocument/2006/relationships/image" Target="../media/image27.wmf"/><Relationship Id="rId9" Type="http://schemas.openxmlformats.org/officeDocument/2006/relationships/oleObject" Target="../embeddings/oleObject4.bin"/><Relationship Id="rId14" Type="http://schemas.openxmlformats.org/officeDocument/2006/relationships/image" Target="../media/image32.wmf"/></Relationships>
</file>

<file path=ppt/slides/_rels/slide2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35.wmf"/><Relationship Id="rId5" Type="http://schemas.openxmlformats.org/officeDocument/2006/relationships/oleObject" Target="../embeddings/oleObject8.bin"/><Relationship Id="rId4" Type="http://schemas.openxmlformats.org/officeDocument/2006/relationships/image" Target="../media/image34.wmf"/></Relationships>
</file>

<file path=ppt/slides/_rels/slide27.xml.rels><?xml version="1.0" encoding="UTF-8" standalone="yes"?>
<Relationships xmlns="http://schemas.openxmlformats.org/package/2006/relationships"><Relationship Id="rId3" Type="http://schemas.openxmlformats.org/officeDocument/2006/relationships/oleObject" Target="../embeddings/oleObject9.bin"/><Relationship Id="rId7" Type="http://schemas.openxmlformats.org/officeDocument/2006/relationships/oleObject" Target="../embeddings/oleObject11.bin"/><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35.wmf"/><Relationship Id="rId5" Type="http://schemas.openxmlformats.org/officeDocument/2006/relationships/oleObject" Target="../embeddings/oleObject10.bin"/><Relationship Id="rId4" Type="http://schemas.openxmlformats.org/officeDocument/2006/relationships/image" Target="../media/image34.wmf"/></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oleObject" Target="../embeddings/oleObject14.bin"/><Relationship Id="rId13" Type="http://schemas.openxmlformats.org/officeDocument/2006/relationships/image" Target="../media/image44.wmf"/><Relationship Id="rId18" Type="http://schemas.openxmlformats.org/officeDocument/2006/relationships/oleObject" Target="../embeddings/oleObject19.bin"/><Relationship Id="rId3" Type="http://schemas.openxmlformats.org/officeDocument/2006/relationships/image" Target="../media/image48.png"/><Relationship Id="rId7" Type="http://schemas.openxmlformats.org/officeDocument/2006/relationships/image" Target="../media/image41.wmf"/><Relationship Id="rId12" Type="http://schemas.openxmlformats.org/officeDocument/2006/relationships/oleObject" Target="../embeddings/oleObject16.bin"/><Relationship Id="rId17" Type="http://schemas.openxmlformats.org/officeDocument/2006/relationships/image" Target="../media/image46.wmf"/><Relationship Id="rId2" Type="http://schemas.openxmlformats.org/officeDocument/2006/relationships/slideLayout" Target="../slideLayouts/slideLayout2.xml"/><Relationship Id="rId16" Type="http://schemas.openxmlformats.org/officeDocument/2006/relationships/oleObject" Target="../embeddings/oleObject18.bin"/><Relationship Id="rId1" Type="http://schemas.openxmlformats.org/officeDocument/2006/relationships/vmlDrawing" Target="../drawings/vmlDrawing4.vml"/><Relationship Id="rId6" Type="http://schemas.openxmlformats.org/officeDocument/2006/relationships/oleObject" Target="../embeddings/oleObject13.bin"/><Relationship Id="rId11" Type="http://schemas.openxmlformats.org/officeDocument/2006/relationships/image" Target="../media/image43.wmf"/><Relationship Id="rId5" Type="http://schemas.openxmlformats.org/officeDocument/2006/relationships/image" Target="../media/image40.wmf"/><Relationship Id="rId15" Type="http://schemas.openxmlformats.org/officeDocument/2006/relationships/image" Target="../media/image45.wmf"/><Relationship Id="rId10" Type="http://schemas.openxmlformats.org/officeDocument/2006/relationships/oleObject" Target="../embeddings/oleObject15.bin"/><Relationship Id="rId19" Type="http://schemas.openxmlformats.org/officeDocument/2006/relationships/image" Target="../media/image47.wmf"/><Relationship Id="rId4" Type="http://schemas.openxmlformats.org/officeDocument/2006/relationships/oleObject" Target="../embeddings/oleObject12.bin"/><Relationship Id="rId9" Type="http://schemas.openxmlformats.org/officeDocument/2006/relationships/image" Target="../media/image42.wmf"/><Relationship Id="rId14" Type="http://schemas.openxmlformats.org/officeDocument/2006/relationships/oleObject" Target="../embeddings/oleObject17.bin"/></Relationships>
</file>

<file path=ppt/slides/_rels/slide3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slideLayout" Target="../slideLayouts/slideLayout2.xml"/><Relationship Id="rId1" Type="http://schemas.openxmlformats.org/officeDocument/2006/relationships/vmlDrawing" Target="../drawings/vmlDrawing5.vml"/><Relationship Id="rId5" Type="http://schemas.openxmlformats.org/officeDocument/2006/relationships/image" Target="../media/image49.wmf"/><Relationship Id="rId4" Type="http://schemas.openxmlformats.org/officeDocument/2006/relationships/oleObject" Target="../embeddings/oleObject20.bin"/></Relationships>
</file>

<file path=ppt/slides/_rels/slide3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2.jpeg"/><Relationship Id="rId1" Type="http://schemas.openxmlformats.org/officeDocument/2006/relationships/slideLayout" Target="../slideLayouts/slideLayout2.xml"/><Relationship Id="rId5" Type="http://schemas.openxmlformats.org/officeDocument/2006/relationships/hyperlink" Target="http://www.jimsmobile.com/images/encoders.jpg" TargetMode="External"/><Relationship Id="rId4" Type="http://schemas.openxmlformats.org/officeDocument/2006/relationships/image" Target="../media/image54.jpeg"/></Relationships>
</file>

<file path=ppt/slides/_rels/slide3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22.emf"/><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58.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image" Target="../media/image60.jpeg"/><Relationship Id="rId1" Type="http://schemas.openxmlformats.org/officeDocument/2006/relationships/slideLayout" Target="../slideLayouts/slideLayout2.xml"/><Relationship Id="rId4" Type="http://schemas.openxmlformats.org/officeDocument/2006/relationships/image" Target="../media/image62.wmf"/></Relationships>
</file>

<file path=ppt/slides/_rels/slide4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jp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image" Target="../media/image65.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image" Target="../media/image69.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image" Target="../media/image73.jpeg"/><Relationship Id="rId1" Type="http://schemas.openxmlformats.org/officeDocument/2006/relationships/slideLayout" Target="../slideLayouts/slideLayout2.xml"/><Relationship Id="rId4" Type="http://schemas.openxmlformats.org/officeDocument/2006/relationships/image" Target="../media/image75.jpe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3.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ctrTitle"/>
          </p:nvPr>
        </p:nvSpPr>
        <p:spPr>
          <a:xfrm>
            <a:off x="315913" y="1447800"/>
            <a:ext cx="6781800" cy="847725"/>
          </a:xfrm>
        </p:spPr>
        <p:txBody>
          <a:bodyPr/>
          <a:lstStyle/>
          <a:p>
            <a:pPr algn="l" eaLnBrk="1" hangingPunct="1"/>
            <a:r>
              <a:rPr lang="en-US" altLang="en-US" sz="4400" dirty="0" smtClean="0"/>
              <a:t>Sensing and Perception</a:t>
            </a:r>
          </a:p>
        </p:txBody>
      </p:sp>
      <p:sp>
        <p:nvSpPr>
          <p:cNvPr id="8195" name="Rectangle 3"/>
          <p:cNvSpPr>
            <a:spLocks noGrp="1" noChangeArrowheads="1"/>
          </p:cNvSpPr>
          <p:nvPr>
            <p:ph type="subTitle" idx="1"/>
          </p:nvPr>
        </p:nvSpPr>
        <p:spPr>
          <a:xfrm>
            <a:off x="762000" y="3200400"/>
            <a:ext cx="6248400" cy="2362200"/>
          </a:xfrm>
        </p:spPr>
        <p:txBody>
          <a:bodyPr/>
          <a:lstStyle/>
          <a:p>
            <a:pPr algn="ctr" eaLnBrk="1" hangingPunct="1"/>
            <a:r>
              <a:rPr lang="en-US" altLang="en-US" dirty="0" smtClean="0"/>
              <a:t>Fall 2018</a:t>
            </a:r>
            <a:endParaRPr lang="en-US" altLang="en-US" dirty="0"/>
          </a:p>
          <a:p>
            <a:pPr algn="ctr" eaLnBrk="1" hangingPunct="1">
              <a:spcBef>
                <a:spcPts val="0"/>
              </a:spcBef>
            </a:pPr>
            <a:endParaRPr lang="en-US" altLang="en-US" sz="1400" dirty="0"/>
          </a:p>
          <a:p>
            <a:pPr algn="ctr" eaLnBrk="1" hangingPunct="1"/>
            <a:r>
              <a:rPr lang="en-US" altLang="en-US" dirty="0"/>
              <a:t>Dr. Brian Huff, IMSE Dept</a:t>
            </a:r>
            <a:r>
              <a:rPr lang="en-US" altLang="en-US" dirty="0" smtClean="0"/>
              <a:t>.</a:t>
            </a:r>
          </a:p>
          <a:p>
            <a:pPr algn="ctr" eaLnBrk="1" hangingPunct="1"/>
            <a:r>
              <a:rPr lang="en-US" altLang="en-US" dirty="0" smtClean="0"/>
              <a:t>Dr. </a:t>
            </a:r>
            <a:r>
              <a:rPr lang="en-US" altLang="en-US" dirty="0" err="1" smtClean="0"/>
              <a:t>Atilla</a:t>
            </a:r>
            <a:r>
              <a:rPr lang="en-US" altLang="en-US" dirty="0" smtClean="0"/>
              <a:t> </a:t>
            </a:r>
            <a:r>
              <a:rPr lang="en-US" altLang="en-US" dirty="0" err="1" smtClean="0"/>
              <a:t>Dogan</a:t>
            </a:r>
            <a:r>
              <a:rPr lang="en-US" altLang="en-US" dirty="0" smtClean="0"/>
              <a:t>, MAE Dept.</a:t>
            </a:r>
          </a:p>
          <a:p>
            <a:pPr algn="ctr" eaLnBrk="1" hangingPunct="1"/>
            <a:r>
              <a:rPr lang="en-US" altLang="en-US" dirty="0" smtClean="0"/>
              <a:t>Dr. Manfred Huber, CSE Dept.</a:t>
            </a:r>
            <a:endParaRPr lang="en-US" altLang="en-US" dirty="0"/>
          </a:p>
        </p:txBody>
      </p:sp>
      <p:sp>
        <p:nvSpPr>
          <p:cNvPr id="2" name="TextBox 1"/>
          <p:cNvSpPr txBox="1"/>
          <p:nvPr/>
        </p:nvSpPr>
        <p:spPr>
          <a:xfrm>
            <a:off x="152400" y="6051107"/>
            <a:ext cx="8991600" cy="177991"/>
          </a:xfrm>
          <a:prstGeom prst="rect">
            <a:avLst/>
          </a:prstGeom>
          <a:noFill/>
        </p:spPr>
        <p:txBody>
          <a:bodyPr wrap="square" rtlCol="0">
            <a:spAutoFit/>
          </a:bodyPr>
          <a:lstStyle/>
          <a:p>
            <a:r>
              <a:rPr lang="en-US" sz="1200" dirty="0" smtClean="0"/>
              <a:t>Presentation </a:t>
            </a:r>
            <a:r>
              <a:rPr lang="en-US" sz="1200" dirty="0"/>
              <a:t>Derived from </a:t>
            </a:r>
            <a:r>
              <a:rPr lang="en-US" sz="1200" dirty="0" smtClean="0"/>
              <a:t>material produced for “Introduction to Robotics and Unmanned Vehicles”, A </a:t>
            </a:r>
            <a:r>
              <a:rPr lang="en-US" sz="1200" dirty="0"/>
              <a:t>Seminar Produced </a:t>
            </a:r>
            <a:r>
              <a:rPr lang="en-US" sz="1200" dirty="0" smtClean="0"/>
              <a:t>by TMAC for Lockheed </a:t>
            </a:r>
            <a:r>
              <a:rPr lang="en-US" sz="1200" dirty="0"/>
              <a:t>Missiles &amp; </a:t>
            </a:r>
            <a:r>
              <a:rPr lang="en-US" sz="1200" dirty="0" smtClean="0"/>
              <a:t>Fire Control June </a:t>
            </a:r>
            <a:r>
              <a:rPr lang="en-US" sz="1200" dirty="0"/>
              <a:t>16th, </a:t>
            </a:r>
            <a:r>
              <a:rPr lang="en-US" sz="1200" dirty="0" smtClean="0"/>
              <a:t>2009 created by Dr. Raul Fernandez and Dr. Brian Huff</a:t>
            </a:r>
            <a:endParaRPr lang="en-US" sz="12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sz="1800" dirty="0" smtClean="0"/>
              <a:t>Temperature Measurement </a:t>
            </a:r>
          </a:p>
          <a:p>
            <a:pPr lvl="1"/>
            <a:r>
              <a:rPr lang="en-US" sz="1600" dirty="0" smtClean="0"/>
              <a:t>Thermocouple </a:t>
            </a:r>
            <a:endParaRPr lang="en-US" sz="1600" dirty="0"/>
          </a:p>
          <a:p>
            <a:pPr lvl="1"/>
            <a:r>
              <a:rPr lang="en-US" sz="1600" dirty="0" smtClean="0"/>
              <a:t>Resistance Temperature Detectors</a:t>
            </a:r>
            <a:endParaRPr lang="en-US" sz="1600" dirty="0"/>
          </a:p>
          <a:p>
            <a:pPr lvl="1"/>
            <a:r>
              <a:rPr lang="en-US" sz="1600" dirty="0" smtClean="0"/>
              <a:t>Infrared </a:t>
            </a:r>
          </a:p>
          <a:p>
            <a:endParaRPr lang="en-US" sz="1800" dirty="0" smtClean="0"/>
          </a:p>
          <a:p>
            <a:r>
              <a:rPr lang="en-US" sz="1800" dirty="0" smtClean="0"/>
              <a:t>Vibration Measurement</a:t>
            </a:r>
          </a:p>
          <a:p>
            <a:pPr lvl="1"/>
            <a:r>
              <a:rPr lang="en-US" sz="1600" dirty="0" smtClean="0"/>
              <a:t>Displacement-based </a:t>
            </a:r>
          </a:p>
          <a:p>
            <a:pPr lvl="1"/>
            <a:r>
              <a:rPr lang="en-US" sz="1600" dirty="0" smtClean="0"/>
              <a:t>Velocity-based</a:t>
            </a:r>
          </a:p>
          <a:p>
            <a:pPr lvl="1"/>
            <a:r>
              <a:rPr lang="en-US" sz="1600" dirty="0" smtClean="0"/>
              <a:t>Accelerometers.</a:t>
            </a:r>
          </a:p>
          <a:p>
            <a:endParaRPr lang="en-US" sz="1800" dirty="0" smtClean="0"/>
          </a:p>
          <a:p>
            <a:r>
              <a:rPr lang="en-US" sz="1800" dirty="0" smtClean="0"/>
              <a:t>Force Measurement</a:t>
            </a:r>
            <a:endParaRPr lang="en-US" sz="1800" dirty="0"/>
          </a:p>
          <a:p>
            <a:pPr lvl="1"/>
            <a:r>
              <a:rPr lang="en-US" sz="1600" dirty="0" smtClean="0"/>
              <a:t>Load Cell.</a:t>
            </a:r>
            <a:endParaRPr lang="en-US" sz="1600" dirty="0"/>
          </a:p>
          <a:p>
            <a:pPr lvl="1"/>
            <a:r>
              <a:rPr lang="en-US" sz="1600" dirty="0"/>
              <a:t>Strain gauge</a:t>
            </a:r>
          </a:p>
        </p:txBody>
      </p:sp>
      <p:sp>
        <p:nvSpPr>
          <p:cNvPr id="4" name="Title 1"/>
          <p:cNvSpPr>
            <a:spLocks noGrp="1"/>
          </p:cNvSpPr>
          <p:nvPr>
            <p:ph type="title"/>
          </p:nvPr>
        </p:nvSpPr>
        <p:spPr/>
        <p:txBody>
          <a:bodyPr/>
          <a:lstStyle/>
          <a:p>
            <a:r>
              <a:rPr lang="en-US" sz="3600" dirty="0"/>
              <a:t>Internal / Vehicle-Centric </a:t>
            </a:r>
            <a:r>
              <a:rPr lang="en-US" sz="3600" dirty="0" smtClean="0"/>
              <a:t>Sensing</a:t>
            </a:r>
            <a:endParaRPr lang="en-US" sz="3600" dirty="0"/>
          </a:p>
        </p:txBody>
      </p:sp>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05200" y="5105400"/>
            <a:ext cx="619125" cy="619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31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5105400"/>
            <a:ext cx="1371600" cy="571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316"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843115" y="3429000"/>
            <a:ext cx="1181100" cy="1181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317"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48065" y="3709987"/>
            <a:ext cx="619125" cy="619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318"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72400" y="1901137"/>
            <a:ext cx="952500" cy="1457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319"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05525" y="1901137"/>
            <a:ext cx="1371600" cy="1181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320" name="Picture 8"/>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800599" y="1850216"/>
            <a:ext cx="1235869" cy="71054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037666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External </a:t>
            </a:r>
            <a:r>
              <a:rPr lang="en-US" sz="3600" dirty="0"/>
              <a:t>/ </a:t>
            </a:r>
            <a:r>
              <a:rPr lang="en-US" sz="3600" dirty="0" smtClean="0"/>
              <a:t>Situational Sensing</a:t>
            </a:r>
            <a:endParaRPr lang="en-US" sz="3600" dirty="0"/>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2133600"/>
            <a:ext cx="4792637" cy="3429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33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21237" y="2555625"/>
            <a:ext cx="3933747" cy="27514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273037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sz="2800" dirty="0"/>
              <a:t>An unmanned system working in </a:t>
            </a:r>
            <a:r>
              <a:rPr lang="en-US" sz="2800" dirty="0" smtClean="0"/>
              <a:t>an unstructured </a:t>
            </a:r>
            <a:r>
              <a:rPr lang="en-US" sz="2800" dirty="0"/>
              <a:t>environment </a:t>
            </a:r>
            <a:r>
              <a:rPr lang="en-US" sz="2800" dirty="0" smtClean="0"/>
              <a:t>cannot function without </a:t>
            </a:r>
            <a:r>
              <a:rPr lang="en-US" sz="2800" dirty="0"/>
              <a:t>the ability to sense and react to </a:t>
            </a:r>
            <a:r>
              <a:rPr lang="en-US" sz="2800" dirty="0" smtClean="0"/>
              <a:t>its environment.</a:t>
            </a:r>
          </a:p>
          <a:p>
            <a:r>
              <a:rPr lang="en-US" sz="2800" dirty="0" smtClean="0"/>
              <a:t>Sensors enable the </a:t>
            </a:r>
            <a:r>
              <a:rPr lang="en-US" sz="2800" dirty="0" err="1" smtClean="0"/>
              <a:t>U</a:t>
            </a:r>
            <a:r>
              <a:rPr lang="en-US" sz="2800" i="1" dirty="0" err="1" smtClean="0"/>
              <a:t>x</a:t>
            </a:r>
            <a:r>
              <a:rPr lang="en-US" sz="2800" dirty="0" err="1" smtClean="0"/>
              <a:t>V</a:t>
            </a:r>
            <a:r>
              <a:rPr lang="en-US" sz="2800" dirty="0" smtClean="0"/>
              <a:t> to collect data about its environment.</a:t>
            </a:r>
          </a:p>
          <a:p>
            <a:r>
              <a:rPr lang="en-US" sz="2800" dirty="0" smtClean="0"/>
              <a:t>This raw sensory data is then processed by the vehicle’s control system to generate information that can be used to influence the </a:t>
            </a:r>
            <a:r>
              <a:rPr lang="en-US" sz="2800" dirty="0" err="1" smtClean="0"/>
              <a:t>U</a:t>
            </a:r>
            <a:r>
              <a:rPr lang="en-US" sz="2800" i="1" dirty="0" err="1" smtClean="0"/>
              <a:t>x</a:t>
            </a:r>
            <a:r>
              <a:rPr lang="en-US" sz="2800" dirty="0" err="1" smtClean="0"/>
              <a:t>V’s</a:t>
            </a:r>
            <a:r>
              <a:rPr lang="en-US" sz="2800" dirty="0" smtClean="0"/>
              <a:t> behavior.</a:t>
            </a:r>
            <a:endParaRPr lang="en-US" sz="2800" dirty="0"/>
          </a:p>
        </p:txBody>
      </p:sp>
      <p:sp>
        <p:nvSpPr>
          <p:cNvPr id="4" name="Title 1"/>
          <p:cNvSpPr>
            <a:spLocks noGrp="1"/>
          </p:cNvSpPr>
          <p:nvPr>
            <p:ph type="title"/>
          </p:nvPr>
        </p:nvSpPr>
        <p:spPr/>
        <p:txBody>
          <a:bodyPr/>
          <a:lstStyle/>
          <a:p>
            <a:r>
              <a:rPr lang="en-US" sz="3600" dirty="0" smtClean="0"/>
              <a:t>External </a:t>
            </a:r>
            <a:r>
              <a:rPr lang="en-US" sz="3600" dirty="0"/>
              <a:t>/ </a:t>
            </a:r>
            <a:r>
              <a:rPr lang="en-US" sz="3600" dirty="0" smtClean="0"/>
              <a:t>Situational Sensing</a:t>
            </a:r>
            <a:endParaRPr lang="en-US" sz="3600" dirty="0"/>
          </a:p>
        </p:txBody>
      </p:sp>
    </p:spTree>
    <p:extLst>
      <p:ext uri="{BB962C8B-B14F-4D97-AF65-F5344CB8AC3E}">
        <p14:creationId xmlns:p14="http://schemas.microsoft.com/office/powerpoint/2010/main" val="7581659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lstStyle/>
          <a:p>
            <a:r>
              <a:rPr lang="en-US" sz="3600" dirty="0" smtClean="0"/>
              <a:t>External </a:t>
            </a:r>
            <a:r>
              <a:rPr lang="en-US" sz="3600" dirty="0"/>
              <a:t>/ </a:t>
            </a:r>
            <a:r>
              <a:rPr lang="en-US" sz="3600" dirty="0" smtClean="0"/>
              <a:t>Situational Sensing</a:t>
            </a:r>
            <a:endParaRPr lang="en-US" sz="3600" dirty="0"/>
          </a:p>
        </p:txBody>
      </p:sp>
      <p:sp>
        <p:nvSpPr>
          <p:cNvPr id="5" name="Content Placeholder 4"/>
          <p:cNvSpPr>
            <a:spLocks noGrp="1"/>
          </p:cNvSpPr>
          <p:nvPr>
            <p:ph idx="1"/>
          </p:nvPr>
        </p:nvSpPr>
        <p:spPr>
          <a:xfrm>
            <a:off x="457200" y="2133600"/>
            <a:ext cx="8229600" cy="2547937"/>
          </a:xfrm>
        </p:spPr>
        <p:txBody>
          <a:bodyPr/>
          <a:lstStyle/>
          <a:p>
            <a:pPr marL="0">
              <a:spcBef>
                <a:spcPts val="3600"/>
              </a:spcBef>
            </a:pPr>
            <a:r>
              <a:rPr lang="en-US" dirty="0"/>
              <a:t>Classes of External Vehicle Sensors:</a:t>
            </a:r>
          </a:p>
          <a:p>
            <a:pPr marL="914400" lvl="1">
              <a:spcBef>
                <a:spcPts val="3600"/>
              </a:spcBef>
            </a:pPr>
            <a:r>
              <a:rPr lang="en-US" dirty="0"/>
              <a:t>Vehicle State Sensors</a:t>
            </a:r>
          </a:p>
          <a:p>
            <a:pPr marL="914400" lvl="1">
              <a:spcBef>
                <a:spcPts val="3600"/>
              </a:spcBef>
            </a:pPr>
            <a:r>
              <a:rPr lang="en-US" dirty="0"/>
              <a:t>Obstacle Detection Sensors</a:t>
            </a:r>
          </a:p>
          <a:p>
            <a:pPr marL="0" indent="0">
              <a:buNone/>
            </a:pPr>
            <a:endParaRPr lang="en-US" dirty="0"/>
          </a:p>
        </p:txBody>
      </p:sp>
    </p:spTree>
    <p:extLst>
      <p:ext uri="{BB962C8B-B14F-4D97-AF65-F5344CB8AC3E}">
        <p14:creationId xmlns:p14="http://schemas.microsoft.com/office/powerpoint/2010/main" val="9276397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Vehicle State Sensors</a:t>
            </a:r>
            <a:endParaRPr lang="en-US" dirty="0"/>
          </a:p>
        </p:txBody>
      </p:sp>
      <p:sp>
        <p:nvSpPr>
          <p:cNvPr id="3" name="Content Placeholder 2"/>
          <p:cNvSpPr>
            <a:spLocks noGrp="1"/>
          </p:cNvSpPr>
          <p:nvPr>
            <p:ph idx="1"/>
          </p:nvPr>
        </p:nvSpPr>
        <p:spPr/>
        <p:txBody>
          <a:bodyPr/>
          <a:lstStyle/>
          <a:p>
            <a:r>
              <a:rPr lang="en-US" dirty="0" smtClean="0"/>
              <a:t>Vehicle state refers to the position and orientation of the vehicle with respect to one or more relative or absolute reference frames.</a:t>
            </a:r>
          </a:p>
          <a:p>
            <a:r>
              <a:rPr lang="en-US" dirty="0" smtClean="0"/>
              <a:t>For this discussion, we will also include devices and methods used to determine the vehicle’s velocity and acceleration as vehicle state sensors.</a:t>
            </a:r>
            <a:endParaRPr lang="en-US" dirty="0"/>
          </a:p>
          <a:p>
            <a:endParaRPr lang="en-US" dirty="0"/>
          </a:p>
        </p:txBody>
      </p:sp>
    </p:spTree>
    <p:extLst>
      <p:ext uri="{BB962C8B-B14F-4D97-AF65-F5344CB8AC3E}">
        <p14:creationId xmlns:p14="http://schemas.microsoft.com/office/powerpoint/2010/main" val="39481554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Vehicle State Sensors</a:t>
            </a:r>
            <a:endParaRPr lang="en-US" dirty="0"/>
          </a:p>
        </p:txBody>
      </p:sp>
      <p:sp>
        <p:nvSpPr>
          <p:cNvPr id="3" name="Content Placeholder 2"/>
          <p:cNvSpPr>
            <a:spLocks noGrp="1"/>
          </p:cNvSpPr>
          <p:nvPr>
            <p:ph idx="1"/>
          </p:nvPr>
        </p:nvSpPr>
        <p:spPr/>
        <p:txBody>
          <a:bodyPr/>
          <a:lstStyle/>
          <a:p>
            <a:pPr>
              <a:spcBef>
                <a:spcPts val="2400"/>
              </a:spcBef>
            </a:pPr>
            <a:r>
              <a:rPr lang="en-US" dirty="0" smtClean="0"/>
              <a:t>Types of vehicle state sensors:</a:t>
            </a:r>
          </a:p>
          <a:p>
            <a:pPr lvl="1">
              <a:spcBef>
                <a:spcPts val="2400"/>
              </a:spcBef>
            </a:pPr>
            <a:r>
              <a:rPr lang="en-US" dirty="0" smtClean="0"/>
              <a:t>Global Positioning System (GPS) receivers</a:t>
            </a:r>
          </a:p>
          <a:p>
            <a:pPr lvl="1">
              <a:spcBef>
                <a:spcPts val="2400"/>
              </a:spcBef>
            </a:pPr>
            <a:r>
              <a:rPr lang="en-US" dirty="0" smtClean="0"/>
              <a:t>Digital Compasses</a:t>
            </a:r>
          </a:p>
          <a:p>
            <a:pPr lvl="1">
              <a:spcBef>
                <a:spcPts val="2400"/>
              </a:spcBef>
            </a:pPr>
            <a:r>
              <a:rPr lang="en-US" dirty="0" smtClean="0"/>
              <a:t>Inclinometers (tilt sensors)</a:t>
            </a:r>
          </a:p>
          <a:p>
            <a:pPr lvl="1">
              <a:spcBef>
                <a:spcPts val="2400"/>
              </a:spcBef>
            </a:pPr>
            <a:r>
              <a:rPr lang="en-US" dirty="0" smtClean="0"/>
              <a:t>Inertial Measurement Units (IMU)</a:t>
            </a:r>
          </a:p>
          <a:p>
            <a:pPr lvl="1">
              <a:spcBef>
                <a:spcPts val="2400"/>
              </a:spcBef>
            </a:pPr>
            <a:r>
              <a:rPr lang="en-US" dirty="0" smtClean="0"/>
              <a:t>Encoders</a:t>
            </a:r>
            <a:endParaRPr lang="en-US" dirty="0"/>
          </a:p>
        </p:txBody>
      </p:sp>
    </p:spTree>
    <p:extLst>
      <p:ext uri="{BB962C8B-B14F-4D97-AF65-F5344CB8AC3E}">
        <p14:creationId xmlns:p14="http://schemas.microsoft.com/office/powerpoint/2010/main" val="24671900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1"/>
            <a:r>
              <a:rPr lang="en-US" sz="3200" dirty="0"/>
              <a:t>Global Positioning System (GPS) </a:t>
            </a:r>
            <a:r>
              <a:rPr lang="en-US" sz="3200" dirty="0" smtClean="0"/>
              <a:t>Receivers</a:t>
            </a:r>
            <a:endParaRPr lang="en-US" sz="3200" dirty="0"/>
          </a:p>
        </p:txBody>
      </p:sp>
      <p:sp>
        <p:nvSpPr>
          <p:cNvPr id="3" name="Content Placeholder 2"/>
          <p:cNvSpPr>
            <a:spLocks noGrp="1"/>
          </p:cNvSpPr>
          <p:nvPr>
            <p:ph idx="1"/>
          </p:nvPr>
        </p:nvSpPr>
        <p:spPr>
          <a:xfrm>
            <a:off x="2991843" y="1719263"/>
            <a:ext cx="5694957" cy="4411662"/>
          </a:xfrm>
        </p:spPr>
        <p:txBody>
          <a:bodyPr/>
          <a:lstStyle/>
          <a:p>
            <a:pPr>
              <a:spcBef>
                <a:spcPts val="1200"/>
              </a:spcBef>
            </a:pPr>
            <a:r>
              <a:rPr lang="en-US" sz="1800" dirty="0"/>
              <a:t>Used to determine a globally </a:t>
            </a:r>
            <a:r>
              <a:rPr lang="en-US" sz="1800" dirty="0" smtClean="0"/>
              <a:t>referenced location </a:t>
            </a:r>
            <a:r>
              <a:rPr lang="en-US" sz="1800" dirty="0"/>
              <a:t>of the vehicle</a:t>
            </a:r>
            <a:r>
              <a:rPr lang="en-US" sz="1800" dirty="0" smtClean="0"/>
              <a:t>.</a:t>
            </a:r>
          </a:p>
          <a:p>
            <a:pPr>
              <a:spcBef>
                <a:spcPts val="1200"/>
              </a:spcBef>
            </a:pPr>
            <a:r>
              <a:rPr lang="en-US" sz="1800" dirty="0"/>
              <a:t>A GPS receiver must be locked on to the signal of at least three satellites to calculate a 2D position (latitude and longitude</a:t>
            </a:r>
            <a:r>
              <a:rPr lang="en-US" sz="1800" dirty="0" smtClean="0"/>
              <a:t>). </a:t>
            </a:r>
            <a:r>
              <a:rPr lang="en-US" sz="1800" dirty="0"/>
              <a:t>With four or more satellites in view, the receiver can determine the user's 3D position (latitude, longitude and altitude). </a:t>
            </a:r>
            <a:r>
              <a:rPr lang="en-US" sz="1800" dirty="0" smtClean="0"/>
              <a:t>The GPS </a:t>
            </a:r>
            <a:r>
              <a:rPr lang="en-US" sz="1800" dirty="0"/>
              <a:t>unit can calculate other information, such as speed, bearing, track, trip distance, distance to destination, sunrise and sunset time and more.</a:t>
            </a:r>
            <a:endParaRPr lang="en-US" sz="1800" dirty="0" smtClean="0"/>
          </a:p>
          <a:p>
            <a:pPr>
              <a:spcBef>
                <a:spcPts val="1200"/>
              </a:spcBef>
            </a:pPr>
            <a:r>
              <a:rPr lang="en-US" sz="1800" dirty="0" smtClean="0"/>
              <a:t>GPS </a:t>
            </a:r>
            <a:r>
              <a:rPr lang="en-US" sz="1800" dirty="0"/>
              <a:t>receivers take precise </a:t>
            </a:r>
            <a:r>
              <a:rPr lang="en-US" sz="1800" dirty="0" smtClean="0"/>
              <a:t>time information </a:t>
            </a:r>
            <a:r>
              <a:rPr lang="en-US" sz="1800" dirty="0"/>
              <a:t>transmitted from </a:t>
            </a:r>
            <a:r>
              <a:rPr lang="en-US" sz="1800" dirty="0" smtClean="0"/>
              <a:t>these satellites </a:t>
            </a:r>
            <a:r>
              <a:rPr lang="en-US" sz="1800" dirty="0"/>
              <a:t>and perform </a:t>
            </a:r>
            <a:r>
              <a:rPr lang="en-US" sz="1800" dirty="0" smtClean="0"/>
              <a:t>triangulation calculations </a:t>
            </a:r>
            <a:r>
              <a:rPr lang="en-US" sz="1800" dirty="0"/>
              <a:t>to determine the </a:t>
            </a:r>
            <a:r>
              <a:rPr lang="en-US" sz="1800" dirty="0" smtClean="0"/>
              <a:t>users position.</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0568" y="1657350"/>
            <a:ext cx="2581275" cy="1771650"/>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3409" y="4197062"/>
            <a:ext cx="2303318" cy="1645227"/>
          </a:xfrm>
          <a:prstGeom prst="rect">
            <a:avLst/>
          </a:prstGeom>
        </p:spPr>
      </p:pic>
    </p:spTree>
    <p:extLst>
      <p:ext uri="{BB962C8B-B14F-4D97-AF65-F5344CB8AC3E}">
        <p14:creationId xmlns:p14="http://schemas.microsoft.com/office/powerpoint/2010/main" val="28539496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Global Positioning System (GPS)</a:t>
            </a:r>
          </a:p>
        </p:txBody>
      </p:sp>
      <p:sp>
        <p:nvSpPr>
          <p:cNvPr id="3" name="Content Placeholder 2"/>
          <p:cNvSpPr>
            <a:spLocks noGrp="1"/>
          </p:cNvSpPr>
          <p:nvPr>
            <p:ph idx="1"/>
          </p:nvPr>
        </p:nvSpPr>
        <p:spPr>
          <a:xfrm>
            <a:off x="3657600" y="1996028"/>
            <a:ext cx="4953000" cy="4411662"/>
          </a:xfrm>
        </p:spPr>
        <p:txBody>
          <a:bodyPr/>
          <a:lstStyle/>
          <a:p>
            <a:pPr>
              <a:spcBef>
                <a:spcPts val="3000"/>
              </a:spcBef>
            </a:pPr>
            <a:r>
              <a:rPr lang="en-US" sz="2200" dirty="0"/>
              <a:t>Consists of a satellite-based navigation system made up of a network of 24 satellites.</a:t>
            </a:r>
          </a:p>
          <a:p>
            <a:pPr>
              <a:spcBef>
                <a:spcPts val="3000"/>
              </a:spcBef>
            </a:pPr>
            <a:r>
              <a:rPr lang="en-US" sz="2200" dirty="0"/>
              <a:t>GPS positioning information can be improved by obtaining additional information from fixed ground facilities. These enhancement strategies are referred to as Differential GPS and commonly uses the WAAS (Wide Area Augmentation System)</a:t>
            </a:r>
          </a:p>
          <a:p>
            <a:endParaRPr lang="en-US" sz="22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800" y="1981200"/>
            <a:ext cx="1676400" cy="1676400"/>
          </a:xfrm>
          <a:prstGeom prst="rect">
            <a:avLst/>
          </a:prstGeom>
        </p:spPr>
      </p:pic>
      <p:sp>
        <p:nvSpPr>
          <p:cNvPr id="5" name="TextBox 4"/>
          <p:cNvSpPr txBox="1"/>
          <p:nvPr/>
        </p:nvSpPr>
        <p:spPr>
          <a:xfrm>
            <a:off x="457200" y="3643244"/>
            <a:ext cx="2286000" cy="558615"/>
          </a:xfrm>
          <a:prstGeom prst="rect">
            <a:avLst/>
          </a:prstGeom>
          <a:noFill/>
        </p:spPr>
        <p:txBody>
          <a:bodyPr wrap="square" rtlCol="0">
            <a:spAutoFit/>
          </a:bodyPr>
          <a:lstStyle/>
          <a:p>
            <a:r>
              <a:rPr lang="en-US" sz="1200" dirty="0"/>
              <a:t>http://www.pocketgpsworld.com/howgpsworks.php</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 y="4191000"/>
            <a:ext cx="2895600" cy="1732410"/>
          </a:xfrm>
          <a:prstGeom prst="rect">
            <a:avLst/>
          </a:prstGeom>
        </p:spPr>
      </p:pic>
      <p:sp>
        <p:nvSpPr>
          <p:cNvPr id="7" name="TextBox 6"/>
          <p:cNvSpPr txBox="1"/>
          <p:nvPr/>
        </p:nvSpPr>
        <p:spPr>
          <a:xfrm>
            <a:off x="685800" y="6060621"/>
            <a:ext cx="2249334" cy="989623"/>
          </a:xfrm>
          <a:prstGeom prst="rect">
            <a:avLst/>
          </a:prstGeom>
          <a:noFill/>
        </p:spPr>
        <p:txBody>
          <a:bodyPr wrap="none" rtlCol="0">
            <a:spAutoFit/>
          </a:bodyPr>
          <a:lstStyle/>
          <a:p>
            <a:r>
              <a:rPr lang="en-US" sz="1200" dirty="0">
                <a:hlinkClick r:id="rId4"/>
              </a:rPr>
              <a:t>http://plane.ardupilot.com/wiki</a:t>
            </a:r>
            <a:r>
              <a:rPr lang="en-US" sz="1200" dirty="0" smtClean="0">
                <a:hlinkClick r:id="rId4"/>
              </a:rPr>
              <a:t>/</a:t>
            </a:r>
            <a:endParaRPr lang="en-US" sz="1200" dirty="0" smtClean="0"/>
          </a:p>
          <a:p>
            <a:r>
              <a:rPr lang="en-US" sz="1200" dirty="0" smtClean="0"/>
              <a:t>common-</a:t>
            </a:r>
            <a:r>
              <a:rPr lang="en-US" sz="1200" dirty="0" err="1" smtClean="0"/>
              <a:t>gps</a:t>
            </a:r>
            <a:r>
              <a:rPr lang="en-US" sz="1200" dirty="0" smtClean="0"/>
              <a:t>-how-it-works</a:t>
            </a:r>
            <a:r>
              <a:rPr lang="en-US" sz="1200" dirty="0"/>
              <a:t>/</a:t>
            </a:r>
          </a:p>
        </p:txBody>
      </p:sp>
    </p:spTree>
    <p:extLst>
      <p:ext uri="{BB962C8B-B14F-4D97-AF65-F5344CB8AC3E}">
        <p14:creationId xmlns:p14="http://schemas.microsoft.com/office/powerpoint/2010/main" val="39225584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Limitations of GPS</a:t>
            </a:r>
            <a:endParaRPr lang="en-US" dirty="0"/>
          </a:p>
        </p:txBody>
      </p:sp>
      <p:sp>
        <p:nvSpPr>
          <p:cNvPr id="3" name="Content Placeholder 2"/>
          <p:cNvSpPr>
            <a:spLocks noGrp="1"/>
          </p:cNvSpPr>
          <p:nvPr>
            <p:ph idx="1"/>
          </p:nvPr>
        </p:nvSpPr>
        <p:spPr>
          <a:xfrm>
            <a:off x="4419600" y="1730992"/>
            <a:ext cx="4267200" cy="2776537"/>
          </a:xfrm>
        </p:spPr>
        <p:txBody>
          <a:bodyPr/>
          <a:lstStyle/>
          <a:p>
            <a:r>
              <a:rPr lang="en-US" sz="2000" dirty="0" err="1"/>
              <a:t>Ionospheric</a:t>
            </a:r>
            <a:r>
              <a:rPr lang="en-US" sz="2000" dirty="0"/>
              <a:t> perturbations and magnetic storms (solar activity) can cause signal delays. This can be partially compensated using SBAS and L1 / L2 decoding</a:t>
            </a:r>
            <a:r>
              <a:rPr lang="en-US" sz="2000" dirty="0" smtClean="0"/>
              <a:t>.</a:t>
            </a:r>
          </a:p>
          <a:p>
            <a:pPr>
              <a:spcBef>
                <a:spcPts val="1800"/>
              </a:spcBef>
            </a:pPr>
            <a:r>
              <a:rPr lang="en-US" sz="2000" dirty="0" err="1"/>
              <a:t>Multipathing</a:t>
            </a:r>
            <a:r>
              <a:rPr lang="en-US" sz="2000" dirty="0"/>
              <a:t> is causing GPS position errors that are difficult to detect and compensate for. Multiple GNSS receivers are better suited to filter out </a:t>
            </a:r>
            <a:r>
              <a:rPr lang="en-US" sz="2000" dirty="0" err="1"/>
              <a:t>multipathing</a:t>
            </a:r>
            <a:r>
              <a:rPr lang="en-US" sz="2000" dirty="0"/>
              <a:t> thanks to a higher number of visible satellites at the same time</a:t>
            </a:r>
            <a:r>
              <a:rPr lang="en-US" sz="2000" dirty="0" smtClean="0"/>
              <a:t>.</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 y="1828800"/>
            <a:ext cx="3390472" cy="182880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4400" y="4038600"/>
            <a:ext cx="3209925" cy="2552700"/>
          </a:xfrm>
          <a:prstGeom prst="rect">
            <a:avLst/>
          </a:prstGeom>
        </p:spPr>
      </p:pic>
      <p:sp>
        <p:nvSpPr>
          <p:cNvPr id="6" name="Rectangle 5"/>
          <p:cNvSpPr/>
          <p:nvPr/>
        </p:nvSpPr>
        <p:spPr>
          <a:xfrm>
            <a:off x="6400800" y="6240902"/>
            <a:ext cx="2362200" cy="461665"/>
          </a:xfrm>
          <a:prstGeom prst="rect">
            <a:avLst/>
          </a:prstGeom>
        </p:spPr>
        <p:txBody>
          <a:bodyPr wrap="square">
            <a:spAutoFit/>
          </a:bodyPr>
          <a:lstStyle/>
          <a:p>
            <a:r>
              <a:rPr lang="en-US" sz="1200" dirty="0">
                <a:solidFill>
                  <a:srgbClr val="0070C0"/>
                </a:solidFill>
                <a:hlinkClick r:id="rId4"/>
              </a:rPr>
              <a:t>http://plane.ardupilot.com/wiki/</a:t>
            </a:r>
            <a:endParaRPr lang="en-US" sz="1200" dirty="0">
              <a:solidFill>
                <a:srgbClr val="0070C0"/>
              </a:solidFill>
            </a:endParaRPr>
          </a:p>
          <a:p>
            <a:r>
              <a:rPr lang="en-US" sz="1200" dirty="0">
                <a:solidFill>
                  <a:srgbClr val="0070C0"/>
                </a:solidFill>
              </a:rPr>
              <a:t>common-</a:t>
            </a:r>
            <a:r>
              <a:rPr lang="en-US" sz="1200" dirty="0" err="1">
                <a:solidFill>
                  <a:srgbClr val="0070C0"/>
                </a:solidFill>
              </a:rPr>
              <a:t>gps</a:t>
            </a:r>
            <a:r>
              <a:rPr lang="en-US" sz="1200" dirty="0">
                <a:solidFill>
                  <a:srgbClr val="0070C0"/>
                </a:solidFill>
              </a:rPr>
              <a:t>-how-it-works/</a:t>
            </a:r>
          </a:p>
        </p:txBody>
      </p:sp>
    </p:spTree>
    <p:extLst>
      <p:ext uri="{BB962C8B-B14F-4D97-AF65-F5344CB8AC3E}">
        <p14:creationId xmlns:p14="http://schemas.microsoft.com/office/powerpoint/2010/main" val="30479162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GPS Localization Experiment</a:t>
            </a:r>
            <a:endParaRPr lang="en-US" sz="3200" dirty="0"/>
          </a:p>
        </p:txBody>
      </p:sp>
      <p:pic>
        <p:nvPicPr>
          <p:cNvPr id="1536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6873" b="3983"/>
          <a:stretch/>
        </p:blipFill>
        <p:spPr bwMode="auto">
          <a:xfrm>
            <a:off x="304800" y="1600200"/>
            <a:ext cx="8229600" cy="47721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521947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7543800" cy="1295400"/>
          </a:xfrm>
        </p:spPr>
        <p:txBody>
          <a:bodyPr/>
          <a:lstStyle/>
          <a:p>
            <a:r>
              <a:rPr lang="en-US" sz="3600" dirty="0" smtClean="0"/>
              <a:t>What will we cover?</a:t>
            </a:r>
            <a:endParaRPr lang="en-US" sz="3600" dirty="0"/>
          </a:p>
        </p:txBody>
      </p:sp>
      <p:sp>
        <p:nvSpPr>
          <p:cNvPr id="3" name="Content Placeholder 2"/>
          <p:cNvSpPr>
            <a:spLocks noGrp="1"/>
          </p:cNvSpPr>
          <p:nvPr>
            <p:ph idx="1"/>
          </p:nvPr>
        </p:nvSpPr>
        <p:spPr/>
        <p:txBody>
          <a:bodyPr/>
          <a:lstStyle/>
          <a:p>
            <a:pPr>
              <a:lnSpc>
                <a:spcPct val="200000"/>
              </a:lnSpc>
            </a:pPr>
            <a:r>
              <a:rPr lang="en-US" dirty="0" smtClean="0"/>
              <a:t>Introduction to Sensors and Perception</a:t>
            </a:r>
          </a:p>
          <a:p>
            <a:pPr>
              <a:lnSpc>
                <a:spcPct val="200000"/>
              </a:lnSpc>
            </a:pPr>
            <a:r>
              <a:rPr lang="en-US" dirty="0" smtClean="0"/>
              <a:t>Internal / Vehicle-Centric Sensing</a:t>
            </a:r>
          </a:p>
          <a:p>
            <a:pPr>
              <a:lnSpc>
                <a:spcPct val="200000"/>
              </a:lnSpc>
            </a:pPr>
            <a:r>
              <a:rPr lang="en-US" dirty="0" smtClean="0"/>
              <a:t>External / Situational Sensing</a:t>
            </a:r>
          </a:p>
          <a:p>
            <a:pPr>
              <a:lnSpc>
                <a:spcPct val="200000"/>
              </a:lnSpc>
            </a:pPr>
            <a:r>
              <a:rPr lang="en-US" dirty="0" smtClean="0"/>
              <a:t>Mission / Task Specific Sensing</a:t>
            </a:r>
          </a:p>
          <a:p>
            <a:endParaRPr lang="en-US" dirty="0"/>
          </a:p>
        </p:txBody>
      </p:sp>
    </p:spTree>
    <p:extLst>
      <p:ext uri="{BB962C8B-B14F-4D97-AF65-F5344CB8AC3E}">
        <p14:creationId xmlns:p14="http://schemas.microsoft.com/office/powerpoint/2010/main" val="2506971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a:xfrm>
            <a:off x="457200" y="122238"/>
            <a:ext cx="7543800" cy="1020762"/>
          </a:xfrm>
        </p:spPr>
        <p:txBody>
          <a:bodyPr/>
          <a:lstStyle/>
          <a:p>
            <a:pPr eaLnBrk="1" hangingPunct="1"/>
            <a:r>
              <a:rPr lang="en-US" altLang="en-US" dirty="0" smtClean="0"/>
              <a:t>Digital Compass</a:t>
            </a:r>
          </a:p>
        </p:txBody>
      </p:sp>
      <p:sp>
        <p:nvSpPr>
          <p:cNvPr id="41987" name="Rectangle 3"/>
          <p:cNvSpPr>
            <a:spLocks noGrp="1" noChangeArrowheads="1"/>
          </p:cNvSpPr>
          <p:nvPr>
            <p:ph type="body" idx="1"/>
          </p:nvPr>
        </p:nvSpPr>
        <p:spPr>
          <a:xfrm>
            <a:off x="3581400" y="1852696"/>
            <a:ext cx="5257800" cy="4787689"/>
          </a:xfrm>
        </p:spPr>
        <p:txBody>
          <a:bodyPr/>
          <a:lstStyle/>
          <a:p>
            <a:pPr eaLnBrk="1" hangingPunct="1">
              <a:lnSpc>
                <a:spcPct val="80000"/>
              </a:lnSpc>
              <a:spcBef>
                <a:spcPts val="1800"/>
              </a:spcBef>
            </a:pPr>
            <a:r>
              <a:rPr lang="en-US" altLang="en-US" sz="1800" dirty="0" smtClean="0"/>
              <a:t>Used to determine the orientation of the vehicle: Heading, Pitch, and Roll</a:t>
            </a:r>
          </a:p>
          <a:p>
            <a:pPr eaLnBrk="1" hangingPunct="1">
              <a:lnSpc>
                <a:spcPct val="80000"/>
              </a:lnSpc>
              <a:spcBef>
                <a:spcPts val="1800"/>
              </a:spcBef>
            </a:pPr>
            <a:r>
              <a:rPr lang="en-US" altLang="en-US" sz="1800" dirty="0" smtClean="0"/>
              <a:t>Sense the difference in the earth’s magnetic field from a disturbance caused by external elements such as </a:t>
            </a:r>
            <a:r>
              <a:rPr lang="en-US" altLang="en-US" sz="1800" dirty="0" err="1" smtClean="0"/>
              <a:t>ferro</a:t>
            </a:r>
            <a:r>
              <a:rPr lang="en-US" altLang="en-US" sz="1800" dirty="0" smtClean="0"/>
              <a:t>-magnetic materials  and magnetic fields generated by electrical systems.  </a:t>
            </a:r>
          </a:p>
          <a:p>
            <a:pPr eaLnBrk="1" hangingPunct="1">
              <a:lnSpc>
                <a:spcPct val="80000"/>
              </a:lnSpc>
              <a:spcBef>
                <a:spcPts val="1800"/>
              </a:spcBef>
            </a:pPr>
            <a:r>
              <a:rPr lang="en-US" altLang="en-US" sz="1800" dirty="0" smtClean="0"/>
              <a:t>Digital compasses generally consist of a 3-Axis Magneto Resistive Sensor, signal conditioning software and hardware, and tilt sensors or accelerometers to compensate for the relative orientation of the magnetic sensors. </a:t>
            </a:r>
          </a:p>
          <a:p>
            <a:pPr eaLnBrk="1" hangingPunct="1">
              <a:lnSpc>
                <a:spcPct val="80000"/>
              </a:lnSpc>
              <a:spcBef>
                <a:spcPts val="1800"/>
              </a:spcBef>
            </a:pPr>
            <a:r>
              <a:rPr lang="en-US" altLang="en-US" sz="1800" dirty="0" smtClean="0"/>
              <a:t>An embedded microprocessor and associated software is used to transform these sensor inputs into the desired heading, pitch, and roll angles of the vehicle.</a:t>
            </a:r>
          </a:p>
        </p:txBody>
      </p:sp>
      <p:pic>
        <p:nvPicPr>
          <p:cNvPr id="41988"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l="81102" t="57149" r="1344" b="33205"/>
          <a:stretch>
            <a:fillRect/>
          </a:stretch>
        </p:blipFill>
        <p:spPr bwMode="auto">
          <a:xfrm>
            <a:off x="453784" y="1750088"/>
            <a:ext cx="2743200" cy="19016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89" name="Picture 5" descr="ocean server digital compas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5254" y="3998940"/>
            <a:ext cx="2297430" cy="2253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990" name="Text Box 6"/>
          <p:cNvSpPr txBox="1">
            <a:spLocks noChangeArrowheads="1"/>
          </p:cNvSpPr>
          <p:nvPr/>
        </p:nvSpPr>
        <p:spPr bwMode="auto">
          <a:xfrm>
            <a:off x="712705" y="6440330"/>
            <a:ext cx="233029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Arial" charset="0"/>
                <a:cs typeface="Arial" charset="0"/>
              </a:defRPr>
            </a:lvl1pPr>
            <a:lvl2pPr marL="742950" indent="-285750" eaLnBrk="0" hangingPunct="0">
              <a:defRPr sz="1600">
                <a:solidFill>
                  <a:schemeClr val="tx1"/>
                </a:solidFill>
                <a:latin typeface="Arial" charset="0"/>
                <a:cs typeface="Arial" charset="0"/>
              </a:defRPr>
            </a:lvl2pPr>
            <a:lvl3pPr marL="1143000" indent="-228600" eaLnBrk="0" hangingPunct="0">
              <a:defRPr sz="1600">
                <a:solidFill>
                  <a:schemeClr val="tx1"/>
                </a:solidFill>
                <a:latin typeface="Arial" charset="0"/>
                <a:cs typeface="Arial" charset="0"/>
              </a:defRPr>
            </a:lvl3pPr>
            <a:lvl4pPr marL="1600200" indent="-228600" eaLnBrk="0" hangingPunct="0">
              <a:defRPr sz="1600">
                <a:solidFill>
                  <a:schemeClr val="tx1"/>
                </a:solidFill>
                <a:latin typeface="Arial" charset="0"/>
                <a:cs typeface="Arial" charset="0"/>
              </a:defRPr>
            </a:lvl4pPr>
            <a:lvl5pPr marL="2057400" indent="-228600" eaLnBrk="0" hangingPunct="0">
              <a:defRPr sz="1600">
                <a:solidFill>
                  <a:schemeClr val="tx1"/>
                </a:solidFill>
                <a:latin typeface="Arial" charset="0"/>
                <a:cs typeface="Arial" charset="0"/>
              </a:defRPr>
            </a:lvl5pPr>
            <a:lvl6pPr marL="2514600" indent="-228600" eaLnBrk="0" fontAlgn="base" hangingPunct="0">
              <a:spcBef>
                <a:spcPct val="0"/>
              </a:spcBef>
              <a:spcAft>
                <a:spcPct val="0"/>
              </a:spcAft>
              <a:defRPr sz="1600">
                <a:solidFill>
                  <a:schemeClr val="tx1"/>
                </a:solidFill>
                <a:latin typeface="Arial" charset="0"/>
                <a:cs typeface="Arial" charset="0"/>
              </a:defRPr>
            </a:lvl6pPr>
            <a:lvl7pPr marL="2971800" indent="-228600" eaLnBrk="0" fontAlgn="base" hangingPunct="0">
              <a:spcBef>
                <a:spcPct val="0"/>
              </a:spcBef>
              <a:spcAft>
                <a:spcPct val="0"/>
              </a:spcAft>
              <a:defRPr sz="1600">
                <a:solidFill>
                  <a:schemeClr val="tx1"/>
                </a:solidFill>
                <a:latin typeface="Arial" charset="0"/>
                <a:cs typeface="Arial" charset="0"/>
              </a:defRPr>
            </a:lvl7pPr>
            <a:lvl8pPr marL="3429000" indent="-228600" eaLnBrk="0" fontAlgn="base" hangingPunct="0">
              <a:spcBef>
                <a:spcPct val="0"/>
              </a:spcBef>
              <a:spcAft>
                <a:spcPct val="0"/>
              </a:spcAft>
              <a:defRPr sz="1600">
                <a:solidFill>
                  <a:schemeClr val="tx1"/>
                </a:solidFill>
                <a:latin typeface="Arial" charset="0"/>
                <a:cs typeface="Arial" charset="0"/>
              </a:defRPr>
            </a:lvl8pPr>
            <a:lvl9pPr marL="3886200" indent="-228600" eaLnBrk="0" fontAlgn="base" hangingPunct="0">
              <a:spcBef>
                <a:spcPct val="0"/>
              </a:spcBef>
              <a:spcAft>
                <a:spcPct val="0"/>
              </a:spcAft>
              <a:defRPr sz="1600">
                <a:solidFill>
                  <a:schemeClr val="tx1"/>
                </a:solidFill>
                <a:latin typeface="Arial" charset="0"/>
                <a:cs typeface="Arial" charset="0"/>
              </a:defRPr>
            </a:lvl9pPr>
          </a:lstStyle>
          <a:p>
            <a:pPr eaLnBrk="1" hangingPunct="1"/>
            <a:r>
              <a:rPr lang="en-US" altLang="en-US" sz="1000"/>
              <a:t>www.activatedspace.com/blog/?m=200707</a:t>
            </a:r>
          </a:p>
        </p:txBody>
      </p:sp>
    </p:spTree>
    <p:extLst>
      <p:ext uri="{BB962C8B-B14F-4D97-AF65-F5344CB8AC3E}">
        <p14:creationId xmlns:p14="http://schemas.microsoft.com/office/powerpoint/2010/main" val="16403090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p:txBody>
          <a:bodyPr/>
          <a:lstStyle/>
          <a:p>
            <a:pPr eaLnBrk="1" hangingPunct="1"/>
            <a:r>
              <a:rPr lang="en-US" altLang="en-US" smtClean="0"/>
              <a:t>Inclinometers (tilt sensors)</a:t>
            </a:r>
          </a:p>
        </p:txBody>
      </p:sp>
      <p:sp>
        <p:nvSpPr>
          <p:cNvPr id="43011" name="Rectangle 3"/>
          <p:cNvSpPr>
            <a:spLocks noGrp="1" noChangeArrowheads="1"/>
          </p:cNvSpPr>
          <p:nvPr>
            <p:ph type="body" idx="1"/>
          </p:nvPr>
        </p:nvSpPr>
        <p:spPr>
          <a:xfrm>
            <a:off x="3505200" y="1905000"/>
            <a:ext cx="5029200" cy="2971800"/>
          </a:xfrm>
        </p:spPr>
        <p:txBody>
          <a:bodyPr/>
          <a:lstStyle/>
          <a:p>
            <a:pPr eaLnBrk="1" hangingPunct="1"/>
            <a:r>
              <a:rPr lang="en-US" altLang="en-US" sz="2000" smtClean="0"/>
              <a:t>Used for sensing movements and measuring relative orientation of an object with respect to a reference frame.</a:t>
            </a:r>
          </a:p>
          <a:p>
            <a:pPr eaLnBrk="1" hangingPunct="1"/>
            <a:r>
              <a:rPr lang="en-US" altLang="en-US" sz="2000" smtClean="0"/>
              <a:t>Common technologies include accelerometer, electrolytic, mercury, gas bubble liquid, and pendulum – based sensors.</a:t>
            </a:r>
          </a:p>
        </p:txBody>
      </p:sp>
      <p:sp>
        <p:nvSpPr>
          <p:cNvPr id="43012" name="Rectangle 4"/>
          <p:cNvSpPr>
            <a:spLocks noChangeArrowheads="1"/>
          </p:cNvSpPr>
          <p:nvPr/>
        </p:nvSpPr>
        <p:spPr bwMode="auto">
          <a:xfrm>
            <a:off x="533400" y="4419600"/>
            <a:ext cx="2630488"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1600">
                <a:solidFill>
                  <a:schemeClr val="tx1"/>
                </a:solidFill>
                <a:latin typeface="Arial" charset="0"/>
                <a:cs typeface="Arial" charset="0"/>
              </a:defRPr>
            </a:lvl1pPr>
            <a:lvl2pPr marL="742950" indent="-285750" eaLnBrk="0" hangingPunct="0">
              <a:defRPr sz="1600">
                <a:solidFill>
                  <a:schemeClr val="tx1"/>
                </a:solidFill>
                <a:latin typeface="Arial" charset="0"/>
                <a:cs typeface="Arial" charset="0"/>
              </a:defRPr>
            </a:lvl2pPr>
            <a:lvl3pPr marL="1143000" indent="-228600" eaLnBrk="0" hangingPunct="0">
              <a:defRPr sz="1600">
                <a:solidFill>
                  <a:schemeClr val="tx1"/>
                </a:solidFill>
                <a:latin typeface="Arial" charset="0"/>
                <a:cs typeface="Arial" charset="0"/>
              </a:defRPr>
            </a:lvl3pPr>
            <a:lvl4pPr marL="1600200" indent="-228600" eaLnBrk="0" hangingPunct="0">
              <a:defRPr sz="1600">
                <a:solidFill>
                  <a:schemeClr val="tx1"/>
                </a:solidFill>
                <a:latin typeface="Arial" charset="0"/>
                <a:cs typeface="Arial" charset="0"/>
              </a:defRPr>
            </a:lvl4pPr>
            <a:lvl5pPr marL="2057400" indent="-228600" eaLnBrk="0" hangingPunct="0">
              <a:defRPr sz="1600">
                <a:solidFill>
                  <a:schemeClr val="tx1"/>
                </a:solidFill>
                <a:latin typeface="Arial" charset="0"/>
                <a:cs typeface="Arial" charset="0"/>
              </a:defRPr>
            </a:lvl5pPr>
            <a:lvl6pPr marL="2514600" indent="-228600" eaLnBrk="0" fontAlgn="base" hangingPunct="0">
              <a:spcBef>
                <a:spcPct val="0"/>
              </a:spcBef>
              <a:spcAft>
                <a:spcPct val="0"/>
              </a:spcAft>
              <a:defRPr sz="1600">
                <a:solidFill>
                  <a:schemeClr val="tx1"/>
                </a:solidFill>
                <a:latin typeface="Arial" charset="0"/>
                <a:cs typeface="Arial" charset="0"/>
              </a:defRPr>
            </a:lvl6pPr>
            <a:lvl7pPr marL="2971800" indent="-228600" eaLnBrk="0" fontAlgn="base" hangingPunct="0">
              <a:spcBef>
                <a:spcPct val="0"/>
              </a:spcBef>
              <a:spcAft>
                <a:spcPct val="0"/>
              </a:spcAft>
              <a:defRPr sz="1600">
                <a:solidFill>
                  <a:schemeClr val="tx1"/>
                </a:solidFill>
                <a:latin typeface="Arial" charset="0"/>
                <a:cs typeface="Arial" charset="0"/>
              </a:defRPr>
            </a:lvl7pPr>
            <a:lvl8pPr marL="3429000" indent="-228600" eaLnBrk="0" fontAlgn="base" hangingPunct="0">
              <a:spcBef>
                <a:spcPct val="0"/>
              </a:spcBef>
              <a:spcAft>
                <a:spcPct val="0"/>
              </a:spcAft>
              <a:defRPr sz="1600">
                <a:solidFill>
                  <a:schemeClr val="tx1"/>
                </a:solidFill>
                <a:latin typeface="Arial" charset="0"/>
                <a:cs typeface="Arial" charset="0"/>
              </a:defRPr>
            </a:lvl8pPr>
            <a:lvl9pPr marL="3886200" indent="-228600" eaLnBrk="0" fontAlgn="base" hangingPunct="0">
              <a:spcBef>
                <a:spcPct val="0"/>
              </a:spcBef>
              <a:spcAft>
                <a:spcPct val="0"/>
              </a:spcAft>
              <a:defRPr sz="1600">
                <a:solidFill>
                  <a:schemeClr val="tx1"/>
                </a:solidFill>
                <a:latin typeface="Arial" charset="0"/>
                <a:cs typeface="Arial" charset="0"/>
              </a:defRPr>
            </a:lvl9pPr>
          </a:lstStyle>
          <a:p>
            <a:pPr eaLnBrk="1" hangingPunct="1"/>
            <a:r>
              <a:rPr lang="en-US" altLang="en-US" sz="1000"/>
              <a:t>www.sensorsportal.com/.../Inclinometer.jpg </a:t>
            </a:r>
          </a:p>
        </p:txBody>
      </p:sp>
      <p:pic>
        <p:nvPicPr>
          <p:cNvPr id="43013" name="Picture 5" descr="Inclinomet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2438400"/>
            <a:ext cx="2857500"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333340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p:txBody>
          <a:bodyPr/>
          <a:lstStyle/>
          <a:p>
            <a:pPr eaLnBrk="1" hangingPunct="1"/>
            <a:r>
              <a:rPr lang="en-US" altLang="en-US" sz="4000" dirty="0" smtClean="0"/>
              <a:t>Inertial Measurement Units (IMU)</a:t>
            </a:r>
          </a:p>
        </p:txBody>
      </p:sp>
      <p:sp>
        <p:nvSpPr>
          <p:cNvPr id="44035" name="Rectangle 3"/>
          <p:cNvSpPr>
            <a:spLocks noGrp="1" noChangeArrowheads="1"/>
          </p:cNvSpPr>
          <p:nvPr>
            <p:ph type="body" idx="1"/>
          </p:nvPr>
        </p:nvSpPr>
        <p:spPr>
          <a:xfrm>
            <a:off x="2743200" y="1705715"/>
            <a:ext cx="6172200" cy="4648200"/>
          </a:xfrm>
        </p:spPr>
        <p:txBody>
          <a:bodyPr/>
          <a:lstStyle/>
          <a:p>
            <a:pPr eaLnBrk="1" hangingPunct="1">
              <a:lnSpc>
                <a:spcPct val="80000"/>
              </a:lnSpc>
              <a:spcBef>
                <a:spcPts val="1200"/>
              </a:spcBef>
            </a:pPr>
            <a:r>
              <a:rPr lang="en-US" altLang="en-US" sz="2000" dirty="0" smtClean="0"/>
              <a:t>An IMU works by sensing the type, rate, and direction of motion.</a:t>
            </a:r>
          </a:p>
          <a:p>
            <a:pPr eaLnBrk="1" hangingPunct="1">
              <a:lnSpc>
                <a:spcPct val="80000"/>
              </a:lnSpc>
              <a:spcBef>
                <a:spcPts val="1200"/>
              </a:spcBef>
            </a:pPr>
            <a:r>
              <a:rPr lang="en-US" altLang="en-US" sz="2000" dirty="0" smtClean="0"/>
              <a:t>This information provides the vehicle’s current rate of acceleration, as well as changes in rotational attributes such as yaw, pitch and roll.</a:t>
            </a:r>
          </a:p>
          <a:p>
            <a:pPr eaLnBrk="1" hangingPunct="1">
              <a:lnSpc>
                <a:spcPct val="80000"/>
              </a:lnSpc>
              <a:spcBef>
                <a:spcPts val="1200"/>
              </a:spcBef>
            </a:pPr>
            <a:r>
              <a:rPr lang="en-US" altLang="en-US" sz="2000" dirty="0" smtClean="0"/>
              <a:t>System computers can use this data to calculate current vehicle speed and position, given a known initial speed and position.</a:t>
            </a:r>
          </a:p>
          <a:p>
            <a:pPr eaLnBrk="1" hangingPunct="1">
              <a:lnSpc>
                <a:spcPct val="80000"/>
              </a:lnSpc>
              <a:spcBef>
                <a:spcPts val="1200"/>
              </a:spcBef>
            </a:pPr>
            <a:r>
              <a:rPr lang="en-US" altLang="en-US" sz="2000" dirty="0" smtClean="0"/>
              <a:t>Unlike GPS, IMUs do not need to communicate with any external systems to obtain their measurements.  This enables navigation based on dead reckoning.</a:t>
            </a:r>
          </a:p>
          <a:p>
            <a:pPr eaLnBrk="1" hangingPunct="1">
              <a:lnSpc>
                <a:spcPct val="80000"/>
              </a:lnSpc>
              <a:spcBef>
                <a:spcPts val="1200"/>
              </a:spcBef>
            </a:pPr>
            <a:r>
              <a:rPr lang="en-US" altLang="en-US" sz="2000" dirty="0" smtClean="0"/>
              <a:t>IMUs suffer from unbounded accumulated error.  Other sensors can be used to compensate for IMU drift such as: GPS, gravity sensors, external velocity sensors, barometric sensors (altimeters), and digital compasses.</a:t>
            </a:r>
          </a:p>
          <a:p>
            <a:pPr eaLnBrk="1" hangingPunct="1">
              <a:lnSpc>
                <a:spcPct val="80000"/>
              </a:lnSpc>
            </a:pPr>
            <a:endParaRPr lang="en-US" altLang="en-US" sz="2000" dirty="0" smtClean="0"/>
          </a:p>
          <a:p>
            <a:pPr eaLnBrk="1" hangingPunct="1">
              <a:lnSpc>
                <a:spcPct val="80000"/>
              </a:lnSpc>
            </a:pPr>
            <a:endParaRPr lang="en-US" altLang="en-US" sz="2000" dirty="0" smtClean="0"/>
          </a:p>
        </p:txBody>
      </p:sp>
      <p:pic>
        <p:nvPicPr>
          <p:cNvPr id="44036" name="Picture 4" descr="180px-Centrale-intertielle_missile_S3_Musee_du_Bourget_P101065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705715"/>
            <a:ext cx="1981200"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037" name="Picture 5" descr="Analog Devices IMU"/>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3610715"/>
            <a:ext cx="1958975" cy="259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038" name="Rectangle 6"/>
          <p:cNvSpPr>
            <a:spLocks noChangeArrowheads="1"/>
          </p:cNvSpPr>
          <p:nvPr/>
        </p:nvSpPr>
        <p:spPr bwMode="auto">
          <a:xfrm>
            <a:off x="304800" y="3153515"/>
            <a:ext cx="2117725"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a:solidFill>
                  <a:schemeClr val="tx1"/>
                </a:solidFill>
                <a:latin typeface="Arial" charset="0"/>
                <a:cs typeface="Arial" charset="0"/>
              </a:defRPr>
            </a:lvl1pPr>
            <a:lvl2pPr marL="742950" indent="-285750" eaLnBrk="0" hangingPunct="0">
              <a:defRPr sz="1600">
                <a:solidFill>
                  <a:schemeClr val="tx1"/>
                </a:solidFill>
                <a:latin typeface="Arial" charset="0"/>
                <a:cs typeface="Arial" charset="0"/>
              </a:defRPr>
            </a:lvl2pPr>
            <a:lvl3pPr marL="1143000" indent="-228600" eaLnBrk="0" hangingPunct="0">
              <a:defRPr sz="1600">
                <a:solidFill>
                  <a:schemeClr val="tx1"/>
                </a:solidFill>
                <a:latin typeface="Arial" charset="0"/>
                <a:cs typeface="Arial" charset="0"/>
              </a:defRPr>
            </a:lvl3pPr>
            <a:lvl4pPr marL="1600200" indent="-228600" eaLnBrk="0" hangingPunct="0">
              <a:defRPr sz="1600">
                <a:solidFill>
                  <a:schemeClr val="tx1"/>
                </a:solidFill>
                <a:latin typeface="Arial" charset="0"/>
                <a:cs typeface="Arial" charset="0"/>
              </a:defRPr>
            </a:lvl4pPr>
            <a:lvl5pPr marL="2057400" indent="-228600" eaLnBrk="0" hangingPunct="0">
              <a:defRPr sz="1600">
                <a:solidFill>
                  <a:schemeClr val="tx1"/>
                </a:solidFill>
                <a:latin typeface="Arial" charset="0"/>
                <a:cs typeface="Arial" charset="0"/>
              </a:defRPr>
            </a:lvl5pPr>
            <a:lvl6pPr marL="2514600" indent="-228600" eaLnBrk="0" fontAlgn="base" hangingPunct="0">
              <a:spcBef>
                <a:spcPct val="0"/>
              </a:spcBef>
              <a:spcAft>
                <a:spcPct val="0"/>
              </a:spcAft>
              <a:defRPr sz="1600">
                <a:solidFill>
                  <a:schemeClr val="tx1"/>
                </a:solidFill>
                <a:latin typeface="Arial" charset="0"/>
                <a:cs typeface="Arial" charset="0"/>
              </a:defRPr>
            </a:lvl6pPr>
            <a:lvl7pPr marL="2971800" indent="-228600" eaLnBrk="0" fontAlgn="base" hangingPunct="0">
              <a:spcBef>
                <a:spcPct val="0"/>
              </a:spcBef>
              <a:spcAft>
                <a:spcPct val="0"/>
              </a:spcAft>
              <a:defRPr sz="1600">
                <a:solidFill>
                  <a:schemeClr val="tx1"/>
                </a:solidFill>
                <a:latin typeface="Arial" charset="0"/>
                <a:cs typeface="Arial" charset="0"/>
              </a:defRPr>
            </a:lvl7pPr>
            <a:lvl8pPr marL="3429000" indent="-228600" eaLnBrk="0" fontAlgn="base" hangingPunct="0">
              <a:spcBef>
                <a:spcPct val="0"/>
              </a:spcBef>
              <a:spcAft>
                <a:spcPct val="0"/>
              </a:spcAft>
              <a:defRPr sz="1600">
                <a:solidFill>
                  <a:schemeClr val="tx1"/>
                </a:solidFill>
                <a:latin typeface="Arial" charset="0"/>
                <a:cs typeface="Arial" charset="0"/>
              </a:defRPr>
            </a:lvl8pPr>
            <a:lvl9pPr marL="3886200" indent="-228600" eaLnBrk="0" fontAlgn="base" hangingPunct="0">
              <a:spcBef>
                <a:spcPct val="0"/>
              </a:spcBef>
              <a:spcAft>
                <a:spcPct val="0"/>
              </a:spcAft>
              <a:defRPr sz="1600">
                <a:solidFill>
                  <a:schemeClr val="tx1"/>
                </a:solidFill>
                <a:latin typeface="Arial" charset="0"/>
                <a:cs typeface="Arial" charset="0"/>
              </a:defRPr>
            </a:lvl9pPr>
          </a:lstStyle>
          <a:p>
            <a:pPr eaLnBrk="1" hangingPunct="1">
              <a:spcBef>
                <a:spcPct val="20000"/>
              </a:spcBef>
              <a:buFontTx/>
              <a:buChar char="•"/>
            </a:pPr>
            <a:r>
              <a:rPr lang="en-US" altLang="en-US" sz="1000"/>
              <a:t>http://en.wikipedia.org/wiki/Inertial</a:t>
            </a:r>
          </a:p>
          <a:p>
            <a:pPr eaLnBrk="1" hangingPunct="1">
              <a:spcBef>
                <a:spcPct val="20000"/>
              </a:spcBef>
            </a:pPr>
            <a:r>
              <a:rPr lang="en-US" altLang="en-US" sz="1000"/>
              <a:t>_Measurement_Unit</a:t>
            </a:r>
          </a:p>
        </p:txBody>
      </p:sp>
      <p:sp>
        <p:nvSpPr>
          <p:cNvPr id="44039" name="Rectangle 7"/>
          <p:cNvSpPr>
            <a:spLocks noChangeArrowheads="1"/>
          </p:cNvSpPr>
          <p:nvPr/>
        </p:nvSpPr>
        <p:spPr bwMode="auto">
          <a:xfrm>
            <a:off x="381000" y="6201515"/>
            <a:ext cx="17097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a:solidFill>
                  <a:schemeClr val="tx1"/>
                </a:solidFill>
                <a:latin typeface="Arial" charset="0"/>
                <a:cs typeface="Arial" charset="0"/>
              </a:defRPr>
            </a:lvl1pPr>
            <a:lvl2pPr marL="742950" indent="-285750" eaLnBrk="0" hangingPunct="0">
              <a:defRPr sz="1600">
                <a:solidFill>
                  <a:schemeClr val="tx1"/>
                </a:solidFill>
                <a:latin typeface="Arial" charset="0"/>
                <a:cs typeface="Arial" charset="0"/>
              </a:defRPr>
            </a:lvl2pPr>
            <a:lvl3pPr marL="1143000" indent="-228600" eaLnBrk="0" hangingPunct="0">
              <a:defRPr sz="1600">
                <a:solidFill>
                  <a:schemeClr val="tx1"/>
                </a:solidFill>
                <a:latin typeface="Arial" charset="0"/>
                <a:cs typeface="Arial" charset="0"/>
              </a:defRPr>
            </a:lvl3pPr>
            <a:lvl4pPr marL="1600200" indent="-228600" eaLnBrk="0" hangingPunct="0">
              <a:defRPr sz="1600">
                <a:solidFill>
                  <a:schemeClr val="tx1"/>
                </a:solidFill>
                <a:latin typeface="Arial" charset="0"/>
                <a:cs typeface="Arial" charset="0"/>
              </a:defRPr>
            </a:lvl4pPr>
            <a:lvl5pPr marL="2057400" indent="-228600" eaLnBrk="0" hangingPunct="0">
              <a:defRPr sz="1600">
                <a:solidFill>
                  <a:schemeClr val="tx1"/>
                </a:solidFill>
                <a:latin typeface="Arial" charset="0"/>
                <a:cs typeface="Arial" charset="0"/>
              </a:defRPr>
            </a:lvl5pPr>
            <a:lvl6pPr marL="2514600" indent="-228600" eaLnBrk="0" fontAlgn="base" hangingPunct="0">
              <a:spcBef>
                <a:spcPct val="0"/>
              </a:spcBef>
              <a:spcAft>
                <a:spcPct val="0"/>
              </a:spcAft>
              <a:defRPr sz="1600">
                <a:solidFill>
                  <a:schemeClr val="tx1"/>
                </a:solidFill>
                <a:latin typeface="Arial" charset="0"/>
                <a:cs typeface="Arial" charset="0"/>
              </a:defRPr>
            </a:lvl6pPr>
            <a:lvl7pPr marL="2971800" indent="-228600" eaLnBrk="0" fontAlgn="base" hangingPunct="0">
              <a:spcBef>
                <a:spcPct val="0"/>
              </a:spcBef>
              <a:spcAft>
                <a:spcPct val="0"/>
              </a:spcAft>
              <a:defRPr sz="1600">
                <a:solidFill>
                  <a:schemeClr val="tx1"/>
                </a:solidFill>
                <a:latin typeface="Arial" charset="0"/>
                <a:cs typeface="Arial" charset="0"/>
              </a:defRPr>
            </a:lvl7pPr>
            <a:lvl8pPr marL="3429000" indent="-228600" eaLnBrk="0" fontAlgn="base" hangingPunct="0">
              <a:spcBef>
                <a:spcPct val="0"/>
              </a:spcBef>
              <a:spcAft>
                <a:spcPct val="0"/>
              </a:spcAft>
              <a:defRPr sz="1600">
                <a:solidFill>
                  <a:schemeClr val="tx1"/>
                </a:solidFill>
                <a:latin typeface="Arial" charset="0"/>
                <a:cs typeface="Arial" charset="0"/>
              </a:defRPr>
            </a:lvl8pPr>
            <a:lvl9pPr marL="3886200" indent="-228600" eaLnBrk="0" fontAlgn="base" hangingPunct="0">
              <a:spcBef>
                <a:spcPct val="0"/>
              </a:spcBef>
              <a:spcAft>
                <a:spcPct val="0"/>
              </a:spcAft>
              <a:defRPr sz="1600">
                <a:solidFill>
                  <a:schemeClr val="tx1"/>
                </a:solidFill>
                <a:latin typeface="Arial" charset="0"/>
                <a:cs typeface="Arial" charset="0"/>
              </a:defRPr>
            </a:lvl9pPr>
          </a:lstStyle>
          <a:p>
            <a:pPr eaLnBrk="1" hangingPunct="1"/>
            <a:r>
              <a:rPr lang="en-US" altLang="en-US" sz="1000"/>
              <a:t>electronicdesign.com/Files/</a:t>
            </a:r>
          </a:p>
          <a:p>
            <a:pPr eaLnBrk="1" hangingPunct="1"/>
            <a:r>
              <a:rPr lang="en-US" altLang="en-US" sz="1000"/>
              <a:t>29/16141/Figure_01.jpg</a:t>
            </a:r>
          </a:p>
        </p:txBody>
      </p:sp>
    </p:spTree>
    <p:extLst>
      <p:ext uri="{BB962C8B-B14F-4D97-AF65-F5344CB8AC3E}">
        <p14:creationId xmlns:p14="http://schemas.microsoft.com/office/powerpoint/2010/main" val="10558891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Definitions</a:t>
            </a:r>
            <a:endParaRPr lang="en-US" dirty="0"/>
          </a:p>
        </p:txBody>
      </p:sp>
      <p:sp>
        <p:nvSpPr>
          <p:cNvPr id="3" name="Content Placeholder 2"/>
          <p:cNvSpPr>
            <a:spLocks noGrp="1"/>
          </p:cNvSpPr>
          <p:nvPr>
            <p:ph idx="1"/>
          </p:nvPr>
        </p:nvSpPr>
        <p:spPr>
          <a:xfrm>
            <a:off x="914399" y="1676400"/>
            <a:ext cx="7903923" cy="4454525"/>
          </a:xfrm>
        </p:spPr>
        <p:txBody>
          <a:bodyPr/>
          <a:lstStyle/>
          <a:p>
            <a:r>
              <a:rPr lang="en-US" sz="2400" b="1" dirty="0" smtClean="0"/>
              <a:t>Navigation: </a:t>
            </a:r>
            <a:r>
              <a:rPr lang="en-US" sz="2400" dirty="0" smtClean="0"/>
              <a:t>Determination of a vehicle’s location, velocity and orientation</a:t>
            </a:r>
          </a:p>
          <a:p>
            <a:r>
              <a:rPr lang="en-US" sz="2400" b="1" dirty="0" smtClean="0"/>
              <a:t>Inertial Navigation: </a:t>
            </a:r>
            <a:r>
              <a:rPr lang="en-US" sz="2400" dirty="0" smtClean="0"/>
              <a:t>Self-contained navigation technique that uses accelerometers and gyroscopes</a:t>
            </a:r>
          </a:p>
          <a:p>
            <a:r>
              <a:rPr lang="en-US" sz="2400" b="1" dirty="0" smtClean="0"/>
              <a:t>Inertial Measurement Unit (IMU) </a:t>
            </a:r>
            <a:r>
              <a:rPr lang="en-US" sz="2400" dirty="0" smtClean="0"/>
              <a:t>is sensor that contains</a:t>
            </a:r>
          </a:p>
          <a:p>
            <a:pPr lvl="1"/>
            <a:r>
              <a:rPr lang="en-US" sz="2000" dirty="0" smtClean="0"/>
              <a:t>three orthogonal rate-gyroscopes</a:t>
            </a:r>
          </a:p>
          <a:p>
            <a:pPr lvl="2"/>
            <a:r>
              <a:rPr lang="en-US" sz="1800" dirty="0" smtClean="0"/>
              <a:t>measuring angular velocity</a:t>
            </a:r>
          </a:p>
          <a:p>
            <a:pPr lvl="1"/>
            <a:r>
              <a:rPr lang="en-US" sz="2000" dirty="0" smtClean="0"/>
              <a:t>three orthogonal accelerometers</a:t>
            </a:r>
          </a:p>
          <a:p>
            <a:pPr lvl="2"/>
            <a:r>
              <a:rPr lang="en-US" sz="1800" dirty="0" smtClean="0"/>
              <a:t>measuring linear (translational) acceleration     </a:t>
            </a:r>
            <a:endParaRPr lang="en-US" sz="1800" dirty="0"/>
          </a:p>
        </p:txBody>
      </p:sp>
    </p:spTree>
    <p:extLst>
      <p:ext uri="{BB962C8B-B14F-4D97-AF65-F5344CB8AC3E}">
        <p14:creationId xmlns:p14="http://schemas.microsoft.com/office/powerpoint/2010/main" val="390193931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Inertial and Body-fixed Frames</a:t>
            </a:r>
            <a:endParaRPr lang="en-US" dirty="0"/>
          </a:p>
        </p:txBody>
      </p:sp>
      <p:grpSp>
        <p:nvGrpSpPr>
          <p:cNvPr id="54" name="Group 53"/>
          <p:cNvGrpSpPr/>
          <p:nvPr/>
        </p:nvGrpSpPr>
        <p:grpSpPr>
          <a:xfrm>
            <a:off x="1172085" y="3244241"/>
            <a:ext cx="3853080" cy="2916912"/>
            <a:chOff x="701458" y="3358628"/>
            <a:chExt cx="3853080" cy="2916912"/>
          </a:xfrm>
        </p:grpSpPr>
        <p:grpSp>
          <p:nvGrpSpPr>
            <p:cNvPr id="43" name="Group 42"/>
            <p:cNvGrpSpPr/>
            <p:nvPr/>
          </p:nvGrpSpPr>
          <p:grpSpPr>
            <a:xfrm>
              <a:off x="701458" y="3557392"/>
              <a:ext cx="3544867" cy="2718148"/>
              <a:chOff x="1089765" y="3519814"/>
              <a:chExt cx="3544867" cy="2718148"/>
            </a:xfrm>
          </p:grpSpPr>
          <p:cxnSp>
            <p:nvCxnSpPr>
              <p:cNvPr id="24" name="Straight Arrow Connector 23"/>
              <p:cNvCxnSpPr/>
              <p:nvPr/>
            </p:nvCxnSpPr>
            <p:spPr bwMode="auto">
              <a:xfrm>
                <a:off x="1089765" y="5160724"/>
                <a:ext cx="3382027" cy="0"/>
              </a:xfrm>
              <a:prstGeom prst="straightConnector1">
                <a:avLst/>
              </a:prstGeom>
              <a:noFill/>
              <a:ln w="38100" cap="flat" cmpd="sng" algn="ctr">
                <a:solidFill>
                  <a:schemeClr val="accent6">
                    <a:lumMod val="75000"/>
                  </a:schemeClr>
                </a:solidFill>
                <a:prstDash val="solid"/>
                <a:round/>
                <a:headEnd type="none" w="med" len="med"/>
                <a:tailEnd type="arrow"/>
              </a:ln>
              <a:effectLst/>
            </p:spPr>
          </p:cxnSp>
          <p:cxnSp>
            <p:nvCxnSpPr>
              <p:cNvPr id="25" name="Straight Arrow Connector 24"/>
              <p:cNvCxnSpPr/>
              <p:nvPr/>
            </p:nvCxnSpPr>
            <p:spPr bwMode="auto">
              <a:xfrm flipH="1">
                <a:off x="1503123" y="5148197"/>
                <a:ext cx="1" cy="1089765"/>
              </a:xfrm>
              <a:prstGeom prst="straightConnector1">
                <a:avLst/>
              </a:prstGeom>
              <a:noFill/>
              <a:ln w="38100" cap="flat" cmpd="sng" algn="ctr">
                <a:solidFill>
                  <a:schemeClr val="accent6">
                    <a:lumMod val="75000"/>
                  </a:schemeClr>
                </a:solidFill>
                <a:prstDash val="solid"/>
                <a:round/>
                <a:headEnd type="none" w="med" len="med"/>
                <a:tailEnd type="arrow"/>
              </a:ln>
              <a:effectLst/>
            </p:spPr>
          </p:cxnSp>
          <p:cxnSp>
            <p:nvCxnSpPr>
              <p:cNvPr id="27" name="Straight Arrow Connector 26"/>
              <p:cNvCxnSpPr/>
              <p:nvPr/>
            </p:nvCxnSpPr>
            <p:spPr bwMode="auto">
              <a:xfrm flipV="1">
                <a:off x="1480161" y="3519814"/>
                <a:ext cx="1676398" cy="1643001"/>
              </a:xfrm>
              <a:prstGeom prst="straightConnector1">
                <a:avLst/>
              </a:prstGeom>
              <a:noFill/>
              <a:ln w="38100" cap="flat" cmpd="sng" algn="ctr">
                <a:solidFill>
                  <a:schemeClr val="accent6">
                    <a:lumMod val="75000"/>
                  </a:schemeClr>
                </a:solidFill>
                <a:prstDash val="solid"/>
                <a:round/>
                <a:headEnd type="none" w="med" len="med"/>
                <a:tailEnd type="arrow"/>
              </a:ln>
              <a:effectLst/>
            </p:spPr>
          </p:cxnSp>
          <p:sp>
            <p:nvSpPr>
              <p:cNvPr id="29" name="Parallelogram 28"/>
              <p:cNvSpPr/>
              <p:nvPr/>
            </p:nvSpPr>
            <p:spPr bwMode="auto">
              <a:xfrm>
                <a:off x="1490600" y="4008329"/>
                <a:ext cx="3144032" cy="1152393"/>
              </a:xfrm>
              <a:prstGeom prst="parallelogram">
                <a:avLst>
                  <a:gd name="adj" fmla="val 103887"/>
                </a:avLst>
              </a:prstGeom>
              <a:solidFill>
                <a:schemeClr val="accent1">
                  <a:lumMod val="75000"/>
                  <a:alpha val="39000"/>
                </a:schemeClr>
              </a:solidFill>
              <a:ln w="38100" cap="flat" cmpd="sng" algn="ctr">
                <a:noFill/>
                <a:prstDash val="solid"/>
                <a:round/>
                <a:headEnd type="none" w="med" len="med"/>
                <a:tailEnd type="triangl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smtClean="0">
                  <a:ln>
                    <a:noFill/>
                  </a:ln>
                  <a:solidFill>
                    <a:schemeClr val="tx1"/>
                  </a:solidFill>
                  <a:effectLst/>
                  <a:latin typeface="Arial" charset="0"/>
                </a:endParaRPr>
              </a:p>
            </p:txBody>
          </p:sp>
        </p:grpSp>
        <p:graphicFrame>
          <p:nvGraphicFramePr>
            <p:cNvPr id="36" name="Object 35"/>
            <p:cNvGraphicFramePr>
              <a:graphicFrameLocks noChangeAspect="1"/>
            </p:cNvGraphicFramePr>
            <p:nvPr/>
          </p:nvGraphicFramePr>
          <p:xfrm>
            <a:off x="2071926" y="3358628"/>
            <a:ext cx="433279" cy="566596"/>
          </p:xfrm>
          <a:graphic>
            <a:graphicData uri="http://schemas.openxmlformats.org/presentationml/2006/ole">
              <mc:AlternateContent xmlns:mc="http://schemas.openxmlformats.org/markup-compatibility/2006">
                <mc:Choice xmlns:v="urn:schemas-microsoft-com:vml" Requires="v">
                  <p:oleObj spid="_x0000_s1062" name="Equation" r:id="rId3" imgW="164880" imgH="215640" progId="Equation.3">
                    <p:embed/>
                  </p:oleObj>
                </mc:Choice>
                <mc:Fallback>
                  <p:oleObj name="Equation" r:id="rId3" imgW="164880" imgH="21564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71926" y="3358628"/>
                          <a:ext cx="433279" cy="56659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32163" name="Object 3"/>
            <p:cNvGraphicFramePr>
              <a:graphicFrameLocks noChangeAspect="1"/>
            </p:cNvGraphicFramePr>
            <p:nvPr/>
          </p:nvGraphicFramePr>
          <p:xfrm>
            <a:off x="4087813" y="5002213"/>
            <a:ext cx="466725" cy="566737"/>
          </p:xfrm>
          <a:graphic>
            <a:graphicData uri="http://schemas.openxmlformats.org/presentationml/2006/ole">
              <mc:AlternateContent xmlns:mc="http://schemas.openxmlformats.org/markup-compatibility/2006">
                <mc:Choice xmlns:v="urn:schemas-microsoft-com:vml" Requires="v">
                  <p:oleObj spid="_x0000_s1063" name="Equation" r:id="rId5" imgW="177480" imgH="215640" progId="Equation.3">
                    <p:embed/>
                  </p:oleObj>
                </mc:Choice>
                <mc:Fallback>
                  <p:oleObj name="Equation" r:id="rId5" imgW="177480" imgH="21564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87813" y="5002213"/>
                          <a:ext cx="466725" cy="5667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32164" name="Object 4"/>
            <p:cNvGraphicFramePr>
              <a:graphicFrameLocks noChangeAspect="1"/>
            </p:cNvGraphicFramePr>
            <p:nvPr/>
          </p:nvGraphicFramePr>
          <p:xfrm>
            <a:off x="1237315" y="5680707"/>
            <a:ext cx="433387" cy="566737"/>
          </p:xfrm>
          <a:graphic>
            <a:graphicData uri="http://schemas.openxmlformats.org/presentationml/2006/ole">
              <mc:AlternateContent xmlns:mc="http://schemas.openxmlformats.org/markup-compatibility/2006">
                <mc:Choice xmlns:v="urn:schemas-microsoft-com:vml" Requires="v">
                  <p:oleObj spid="_x0000_s1064" name="Equation" r:id="rId7" imgW="164880" imgH="215640" progId="Equation.3">
                    <p:embed/>
                  </p:oleObj>
                </mc:Choice>
                <mc:Fallback>
                  <p:oleObj name="Equation" r:id="rId7" imgW="164880" imgH="21564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37315" y="5680707"/>
                          <a:ext cx="433387" cy="5667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52" name="Group 51"/>
          <p:cNvGrpSpPr/>
          <p:nvPr/>
        </p:nvGrpSpPr>
        <p:grpSpPr>
          <a:xfrm>
            <a:off x="4246323" y="1860136"/>
            <a:ext cx="4546948" cy="2273453"/>
            <a:chOff x="4121063" y="1521934"/>
            <a:chExt cx="4546948" cy="2273453"/>
          </a:xfrm>
        </p:grpSpPr>
        <p:grpSp>
          <p:nvGrpSpPr>
            <p:cNvPr id="22" name="Group 21"/>
            <p:cNvGrpSpPr/>
            <p:nvPr/>
          </p:nvGrpSpPr>
          <p:grpSpPr>
            <a:xfrm>
              <a:off x="4121063" y="1617946"/>
              <a:ext cx="4546948" cy="2177441"/>
              <a:chOff x="3144033" y="2169091"/>
              <a:chExt cx="4546948" cy="2177441"/>
            </a:xfrm>
          </p:grpSpPr>
          <p:sp>
            <p:nvSpPr>
              <p:cNvPr id="4" name="Cube 3"/>
              <p:cNvSpPr/>
              <p:nvPr/>
            </p:nvSpPr>
            <p:spPr bwMode="auto">
              <a:xfrm rot="1678972">
                <a:off x="4509371" y="2254685"/>
                <a:ext cx="1427967" cy="1427967"/>
              </a:xfrm>
              <a:prstGeom prst="cube">
                <a:avLst/>
              </a:prstGeom>
              <a:solidFill>
                <a:srgbClr val="0070C0"/>
              </a:solidFill>
              <a:ln w="38100" cap="flat" cmpd="sng" algn="ctr">
                <a:solidFill>
                  <a:schemeClr val="accent2"/>
                </a:solidFill>
                <a:prstDash val="solid"/>
                <a:round/>
                <a:headEnd type="none" w="med" len="med"/>
                <a:tailEnd type="triangl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smtClean="0">
                  <a:ln>
                    <a:noFill/>
                  </a:ln>
                  <a:solidFill>
                    <a:schemeClr val="tx1"/>
                  </a:solidFill>
                  <a:effectLst/>
                  <a:latin typeface="Arial" charset="0"/>
                </a:endParaRPr>
              </a:p>
            </p:txBody>
          </p:sp>
          <p:cxnSp>
            <p:nvCxnSpPr>
              <p:cNvPr id="6" name="Straight Arrow Connector 5"/>
              <p:cNvCxnSpPr/>
              <p:nvPr/>
            </p:nvCxnSpPr>
            <p:spPr bwMode="auto">
              <a:xfrm flipH="1">
                <a:off x="3144033" y="2329842"/>
                <a:ext cx="1578279" cy="513566"/>
              </a:xfrm>
              <a:prstGeom prst="straightConnector1">
                <a:avLst/>
              </a:prstGeom>
              <a:noFill/>
              <a:ln w="38100" cap="flat" cmpd="sng" algn="ctr">
                <a:solidFill>
                  <a:schemeClr val="accent2"/>
                </a:solidFill>
                <a:prstDash val="solid"/>
                <a:round/>
                <a:headEnd type="none" w="med" len="med"/>
                <a:tailEnd type="arrow"/>
              </a:ln>
              <a:effectLst/>
            </p:spPr>
          </p:cxnSp>
          <p:cxnSp>
            <p:nvCxnSpPr>
              <p:cNvPr id="7" name="Straight Arrow Connector 6"/>
              <p:cNvCxnSpPr/>
              <p:nvPr/>
            </p:nvCxnSpPr>
            <p:spPr bwMode="auto">
              <a:xfrm>
                <a:off x="6189946" y="2682657"/>
                <a:ext cx="1501035" cy="774527"/>
              </a:xfrm>
              <a:prstGeom prst="straightConnector1">
                <a:avLst/>
              </a:prstGeom>
              <a:noFill/>
              <a:ln w="38100" cap="flat" cmpd="sng" algn="ctr">
                <a:solidFill>
                  <a:schemeClr val="accent2"/>
                </a:solidFill>
                <a:prstDash val="solid"/>
                <a:round/>
                <a:headEnd type="none" w="med" len="med"/>
                <a:tailEnd type="arrow"/>
              </a:ln>
              <a:effectLst/>
            </p:spPr>
          </p:cxnSp>
          <p:cxnSp>
            <p:nvCxnSpPr>
              <p:cNvPr id="13" name="Straight Arrow Connector 12"/>
              <p:cNvCxnSpPr/>
              <p:nvPr/>
            </p:nvCxnSpPr>
            <p:spPr bwMode="auto">
              <a:xfrm flipH="1">
                <a:off x="4045908" y="3444658"/>
                <a:ext cx="501040" cy="901874"/>
              </a:xfrm>
              <a:prstGeom prst="straightConnector1">
                <a:avLst/>
              </a:prstGeom>
              <a:noFill/>
              <a:ln w="38100" cap="flat" cmpd="sng" algn="ctr">
                <a:solidFill>
                  <a:schemeClr val="accent2"/>
                </a:solidFill>
                <a:prstDash val="solid"/>
                <a:round/>
                <a:headEnd type="none" w="med" len="med"/>
                <a:tailEnd type="arrow"/>
              </a:ln>
              <a:effectLst/>
            </p:spPr>
          </p:cxnSp>
          <p:cxnSp>
            <p:nvCxnSpPr>
              <p:cNvPr id="17" name="Straight Arrow Connector 16"/>
              <p:cNvCxnSpPr/>
              <p:nvPr/>
            </p:nvCxnSpPr>
            <p:spPr bwMode="auto">
              <a:xfrm flipH="1">
                <a:off x="4546948" y="2169091"/>
                <a:ext cx="703547" cy="1275567"/>
              </a:xfrm>
              <a:prstGeom prst="straightConnector1">
                <a:avLst/>
              </a:prstGeom>
              <a:noFill/>
              <a:ln w="38100" cap="flat" cmpd="sng" algn="ctr">
                <a:solidFill>
                  <a:schemeClr val="accent2"/>
                </a:solidFill>
                <a:prstDash val="dash"/>
                <a:round/>
                <a:headEnd type="none" w="med" len="med"/>
                <a:tailEnd type="none"/>
              </a:ln>
              <a:effectLst/>
            </p:spPr>
          </p:cxnSp>
        </p:grpSp>
        <p:graphicFrame>
          <p:nvGraphicFramePr>
            <p:cNvPr id="732165" name="Object 5"/>
            <p:cNvGraphicFramePr>
              <a:graphicFrameLocks noChangeAspect="1"/>
            </p:cNvGraphicFramePr>
            <p:nvPr/>
          </p:nvGraphicFramePr>
          <p:xfrm>
            <a:off x="8115148" y="2158587"/>
            <a:ext cx="500062" cy="566737"/>
          </p:xfrm>
          <a:graphic>
            <a:graphicData uri="http://schemas.openxmlformats.org/presentationml/2006/ole">
              <mc:AlternateContent xmlns:mc="http://schemas.openxmlformats.org/markup-compatibility/2006">
                <mc:Choice xmlns:v="urn:schemas-microsoft-com:vml" Requires="v">
                  <p:oleObj spid="_x0000_s1065" name="Equation" r:id="rId9" imgW="190440" imgH="215640" progId="Equation.3">
                    <p:embed/>
                  </p:oleObj>
                </mc:Choice>
                <mc:Fallback>
                  <p:oleObj name="Equation" r:id="rId9" imgW="190440" imgH="21564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115148" y="2158587"/>
                          <a:ext cx="500062" cy="5667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32166" name="Object 6"/>
            <p:cNvGraphicFramePr>
              <a:graphicFrameLocks noChangeAspect="1"/>
            </p:cNvGraphicFramePr>
            <p:nvPr/>
          </p:nvGraphicFramePr>
          <p:xfrm>
            <a:off x="4208549" y="1521934"/>
            <a:ext cx="500062" cy="566737"/>
          </p:xfrm>
          <a:graphic>
            <a:graphicData uri="http://schemas.openxmlformats.org/presentationml/2006/ole">
              <mc:AlternateContent xmlns:mc="http://schemas.openxmlformats.org/markup-compatibility/2006">
                <mc:Choice xmlns:v="urn:schemas-microsoft-com:vml" Requires="v">
                  <p:oleObj spid="_x0000_s1066" name="Equation" r:id="rId11" imgW="190440" imgH="215640" progId="Equation.3">
                    <p:embed/>
                  </p:oleObj>
                </mc:Choice>
                <mc:Fallback>
                  <p:oleObj name="Equation" r:id="rId11" imgW="190440" imgH="21564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208549" y="1521934"/>
                          <a:ext cx="500062" cy="5667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32167" name="Object 7"/>
            <p:cNvGraphicFramePr>
              <a:graphicFrameLocks noChangeAspect="1"/>
            </p:cNvGraphicFramePr>
            <p:nvPr/>
          </p:nvGraphicFramePr>
          <p:xfrm>
            <a:off x="5216525" y="3203575"/>
            <a:ext cx="466725" cy="566738"/>
          </p:xfrm>
          <a:graphic>
            <a:graphicData uri="http://schemas.openxmlformats.org/presentationml/2006/ole">
              <mc:AlternateContent xmlns:mc="http://schemas.openxmlformats.org/markup-compatibility/2006">
                <mc:Choice xmlns:v="urn:schemas-microsoft-com:vml" Requires="v">
                  <p:oleObj spid="_x0000_s1067" name="Equation" r:id="rId13" imgW="177480" imgH="215640" progId="Equation.3">
                    <p:embed/>
                  </p:oleObj>
                </mc:Choice>
                <mc:Fallback>
                  <p:oleObj name="Equation" r:id="rId13" imgW="177480" imgH="215640"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216525" y="3203575"/>
                          <a:ext cx="466725" cy="5667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9" name="TextBox 48"/>
            <p:cNvSpPr txBox="1"/>
            <p:nvPr/>
          </p:nvSpPr>
          <p:spPr>
            <a:xfrm rot="1659913">
              <a:off x="5510015" y="2693094"/>
              <a:ext cx="990993" cy="338554"/>
            </a:xfrm>
            <a:prstGeom prst="rect">
              <a:avLst/>
            </a:prstGeom>
            <a:noFill/>
          </p:spPr>
          <p:txBody>
            <a:bodyPr wrap="square" rtlCol="0">
              <a:spAutoFit/>
            </a:bodyPr>
            <a:lstStyle/>
            <a:p>
              <a:r>
                <a:rPr lang="en-US" sz="1600" b="1" dirty="0" smtClean="0">
                  <a:solidFill>
                    <a:srgbClr val="FF0000"/>
                  </a:solidFill>
                </a:rPr>
                <a:t>IMU</a:t>
              </a:r>
              <a:endParaRPr lang="en-US" sz="1600" b="1" dirty="0">
                <a:solidFill>
                  <a:srgbClr val="FF0000"/>
                </a:solidFill>
              </a:endParaRPr>
            </a:p>
          </p:txBody>
        </p:sp>
      </p:grpSp>
      <p:sp>
        <p:nvSpPr>
          <p:cNvPr id="51" name="TextBox 50"/>
          <p:cNvSpPr txBox="1"/>
          <p:nvPr/>
        </p:nvSpPr>
        <p:spPr>
          <a:xfrm>
            <a:off x="445097" y="1598967"/>
            <a:ext cx="3991122" cy="1200329"/>
          </a:xfrm>
          <a:prstGeom prst="rect">
            <a:avLst/>
          </a:prstGeom>
          <a:noFill/>
        </p:spPr>
        <p:txBody>
          <a:bodyPr wrap="square" rtlCol="0">
            <a:spAutoFit/>
          </a:bodyPr>
          <a:lstStyle/>
          <a:p>
            <a:pPr algn="l"/>
            <a:r>
              <a:rPr lang="en-US" sz="1800" dirty="0" smtClean="0"/>
              <a:t>IMU measures angular velocity and translational acceleration </a:t>
            </a:r>
          </a:p>
          <a:p>
            <a:pPr algn="l"/>
            <a:r>
              <a:rPr lang="en-US" sz="1800" dirty="0" smtClean="0"/>
              <a:t>of</a:t>
            </a:r>
            <a:r>
              <a:rPr lang="en-US" sz="1800" dirty="0" smtClean="0">
                <a:solidFill>
                  <a:srgbClr val="FF0000"/>
                </a:solidFill>
              </a:rPr>
              <a:t> body-frame </a:t>
            </a:r>
            <a:r>
              <a:rPr lang="en-US" sz="1800" dirty="0" smtClean="0"/>
              <a:t>with respect to </a:t>
            </a:r>
            <a:r>
              <a:rPr lang="en-US" sz="1800" dirty="0" smtClean="0">
                <a:solidFill>
                  <a:schemeClr val="accent6">
                    <a:lumMod val="75000"/>
                  </a:schemeClr>
                </a:solidFill>
              </a:rPr>
              <a:t>inertial frame</a:t>
            </a:r>
            <a:endParaRPr lang="en-US" sz="1800" dirty="0">
              <a:solidFill>
                <a:schemeClr val="accent6">
                  <a:lumMod val="75000"/>
                </a:schemeClr>
              </a:solidFill>
            </a:endParaRPr>
          </a:p>
        </p:txBody>
      </p:sp>
      <p:sp>
        <p:nvSpPr>
          <p:cNvPr id="55" name="TextBox 54"/>
          <p:cNvSpPr txBox="1"/>
          <p:nvPr/>
        </p:nvSpPr>
        <p:spPr>
          <a:xfrm rot="1611607">
            <a:off x="6766592" y="1655524"/>
            <a:ext cx="1274708" cy="646331"/>
          </a:xfrm>
          <a:prstGeom prst="rect">
            <a:avLst/>
          </a:prstGeom>
          <a:noFill/>
        </p:spPr>
        <p:txBody>
          <a:bodyPr wrap="none" rtlCol="0">
            <a:spAutoFit/>
          </a:bodyPr>
          <a:lstStyle/>
          <a:p>
            <a:pPr algn="l"/>
            <a:r>
              <a:rPr lang="en-US" sz="1800" dirty="0" smtClean="0">
                <a:solidFill>
                  <a:srgbClr val="FF0000"/>
                </a:solidFill>
              </a:rPr>
              <a:t>Body-fixed</a:t>
            </a:r>
          </a:p>
          <a:p>
            <a:pPr algn="l"/>
            <a:r>
              <a:rPr lang="en-US" sz="1800" dirty="0" smtClean="0">
                <a:solidFill>
                  <a:srgbClr val="FF0000"/>
                </a:solidFill>
              </a:rPr>
              <a:t>Frame</a:t>
            </a:r>
            <a:endParaRPr lang="en-US" sz="1800" dirty="0">
              <a:solidFill>
                <a:srgbClr val="FF0000"/>
              </a:solidFill>
            </a:endParaRPr>
          </a:p>
        </p:txBody>
      </p:sp>
      <p:sp>
        <p:nvSpPr>
          <p:cNvPr id="56" name="TextBox 55"/>
          <p:cNvSpPr txBox="1"/>
          <p:nvPr/>
        </p:nvSpPr>
        <p:spPr>
          <a:xfrm>
            <a:off x="1019234" y="5640889"/>
            <a:ext cx="1608133" cy="369332"/>
          </a:xfrm>
          <a:prstGeom prst="rect">
            <a:avLst/>
          </a:prstGeom>
          <a:noFill/>
        </p:spPr>
        <p:txBody>
          <a:bodyPr wrap="none" rtlCol="0">
            <a:spAutoFit/>
          </a:bodyPr>
          <a:lstStyle/>
          <a:p>
            <a:pPr algn="l"/>
            <a:r>
              <a:rPr lang="en-US" sz="1800" dirty="0" smtClean="0">
                <a:solidFill>
                  <a:schemeClr val="accent6">
                    <a:lumMod val="75000"/>
                  </a:schemeClr>
                </a:solidFill>
              </a:rPr>
              <a:t>Inertial Frame</a:t>
            </a:r>
            <a:endParaRPr lang="en-US" sz="1800" dirty="0">
              <a:solidFill>
                <a:schemeClr val="accent6">
                  <a:lumMod val="75000"/>
                </a:schemeClr>
              </a:solidFill>
            </a:endParaRPr>
          </a:p>
        </p:txBody>
      </p:sp>
    </p:spTree>
    <p:extLst>
      <p:ext uri="{BB962C8B-B14F-4D97-AF65-F5344CB8AC3E}">
        <p14:creationId xmlns:p14="http://schemas.microsoft.com/office/powerpoint/2010/main" val="102064394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7480" y="152400"/>
            <a:ext cx="7298498" cy="838200"/>
          </a:xfrm>
        </p:spPr>
        <p:txBody>
          <a:bodyPr/>
          <a:lstStyle/>
          <a:p>
            <a:r>
              <a:rPr lang="en-US" sz="3200" dirty="0" smtClean="0"/>
              <a:t>IMU </a:t>
            </a:r>
            <a:r>
              <a:rPr lang="en-US" sz="3200" dirty="0" err="1" smtClean="0"/>
              <a:t>Config</a:t>
            </a:r>
            <a:r>
              <a:rPr lang="en-US" sz="3200" dirty="0" smtClean="0"/>
              <a:t> Type - Stable Platform</a:t>
            </a:r>
            <a:endParaRPr lang="en-US" sz="3200" dirty="0"/>
          </a:p>
        </p:txBody>
      </p:sp>
      <p:pic>
        <p:nvPicPr>
          <p:cNvPr id="733186" name="Picture 2"/>
          <p:cNvPicPr>
            <a:picLocks noChangeAspect="1" noChangeArrowheads="1"/>
          </p:cNvPicPr>
          <p:nvPr/>
        </p:nvPicPr>
        <p:blipFill>
          <a:blip r:embed="rId2" cstate="print"/>
          <a:srcRect/>
          <a:stretch>
            <a:fillRect/>
          </a:stretch>
        </p:blipFill>
        <p:spPr bwMode="auto">
          <a:xfrm>
            <a:off x="1066800" y="1212195"/>
            <a:ext cx="7083469" cy="5416162"/>
          </a:xfrm>
          <a:prstGeom prst="rect">
            <a:avLst/>
          </a:prstGeom>
          <a:noFill/>
          <a:ln w="9525">
            <a:noFill/>
            <a:miter lim="800000"/>
            <a:headEnd/>
            <a:tailEnd/>
          </a:ln>
        </p:spPr>
      </p:pic>
      <p:sp>
        <p:nvSpPr>
          <p:cNvPr id="6" name="Line Callout 1 5"/>
          <p:cNvSpPr/>
          <p:nvPr/>
        </p:nvSpPr>
        <p:spPr bwMode="auto">
          <a:xfrm>
            <a:off x="6926893" y="1851318"/>
            <a:ext cx="2167003" cy="664027"/>
          </a:xfrm>
          <a:prstGeom prst="borderCallout1">
            <a:avLst>
              <a:gd name="adj1" fmla="val 95282"/>
              <a:gd name="adj2" fmla="val 30411"/>
              <a:gd name="adj3" fmla="val 296236"/>
              <a:gd name="adj4" fmla="val -13186"/>
            </a:avLst>
          </a:prstGeom>
          <a:solidFill>
            <a:srgbClr val="00B0F0"/>
          </a:solidFill>
          <a:ln w="38100" cap="flat" cmpd="sng" algn="ctr">
            <a:solidFill>
              <a:srgbClr val="0070C0"/>
            </a:solidFill>
            <a:prstDash val="solid"/>
            <a:round/>
            <a:headEnd type="none" w="med" len="med"/>
            <a:tailEnd type="triangl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smtClean="0">
                <a:ln>
                  <a:noFill/>
                </a:ln>
                <a:solidFill>
                  <a:schemeClr val="tx1"/>
                </a:solidFill>
                <a:effectLst/>
                <a:latin typeface="Arial" charset="0"/>
              </a:rPr>
              <a:t>Platform is held</a:t>
            </a:r>
            <a:r>
              <a:rPr kumimoji="0" lang="en-US" sz="1400" b="1" i="0" u="none" strike="noStrike" cap="none" normalizeH="0" dirty="0" smtClean="0">
                <a:ln>
                  <a:noFill/>
                </a:ln>
                <a:solidFill>
                  <a:schemeClr val="tx1"/>
                </a:solidFill>
                <a:effectLst/>
                <a:latin typeface="Arial" charset="0"/>
              </a:rPr>
              <a:t> aligned </a:t>
            </a:r>
          </a:p>
          <a:p>
            <a:pPr marL="0" marR="0" indent="0" algn="ctr"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dirty="0" smtClean="0">
                <a:ln>
                  <a:noFill/>
                </a:ln>
                <a:solidFill>
                  <a:schemeClr val="tx1"/>
                </a:solidFill>
                <a:effectLst/>
                <a:latin typeface="Arial" charset="0"/>
              </a:rPr>
              <a:t>with inertial frame</a:t>
            </a:r>
            <a:endParaRPr kumimoji="0" lang="en-US" sz="1400" b="1" i="0" u="none" strike="noStrike" cap="none" normalizeH="0" baseline="0" dirty="0" smtClean="0">
              <a:ln>
                <a:noFill/>
              </a:ln>
              <a:solidFill>
                <a:schemeClr val="tx1"/>
              </a:solidFill>
              <a:effectLst/>
              <a:latin typeface="Arial" charset="0"/>
            </a:endParaRPr>
          </a:p>
        </p:txBody>
      </p:sp>
      <p:sp>
        <p:nvSpPr>
          <p:cNvPr id="7" name="Line Callout 1 6"/>
          <p:cNvSpPr/>
          <p:nvPr/>
        </p:nvSpPr>
        <p:spPr bwMode="auto">
          <a:xfrm>
            <a:off x="375781" y="1202499"/>
            <a:ext cx="3231714" cy="739036"/>
          </a:xfrm>
          <a:prstGeom prst="borderCallout1">
            <a:avLst>
              <a:gd name="adj1" fmla="val 107146"/>
              <a:gd name="adj2" fmla="val 62581"/>
              <a:gd name="adj3" fmla="val 362338"/>
              <a:gd name="adj4" fmla="val 111233"/>
            </a:avLst>
          </a:prstGeom>
          <a:solidFill>
            <a:srgbClr val="00B0F0"/>
          </a:solidFill>
          <a:ln w="38100" cap="flat" cmpd="sng" algn="ctr">
            <a:solidFill>
              <a:srgbClr val="0070C0"/>
            </a:solidFill>
            <a:prstDash val="solid"/>
            <a:round/>
            <a:headEnd type="none" w="med" len="med"/>
            <a:tailEnd type="triangl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smtClean="0">
                <a:ln>
                  <a:noFill/>
                </a:ln>
                <a:solidFill>
                  <a:schemeClr val="tx1"/>
                </a:solidFill>
                <a:effectLst/>
              </a:rPr>
              <a:t>Platform </a:t>
            </a:r>
            <a:r>
              <a:rPr lang="en-US" sz="1400" b="1" dirty="0" smtClean="0"/>
              <a:t>mounted through gimbals </a:t>
            </a:r>
          </a:p>
          <a:p>
            <a:pPr marL="0" marR="0" indent="0" algn="ctr" defTabSz="914400" rtl="0" eaLnBrk="1" fontAlgn="base" latinLnBrk="0" hangingPunct="1">
              <a:lnSpc>
                <a:spcPct val="100000"/>
              </a:lnSpc>
              <a:spcBef>
                <a:spcPct val="0"/>
              </a:spcBef>
              <a:spcAft>
                <a:spcPct val="0"/>
              </a:spcAft>
              <a:buClrTx/>
              <a:buSzTx/>
              <a:buFontTx/>
              <a:buNone/>
              <a:tabLst/>
            </a:pPr>
            <a:r>
              <a:rPr lang="en-US" sz="1400" b="1" dirty="0" smtClean="0"/>
              <a:t>=&gt; </a:t>
            </a:r>
          </a:p>
          <a:p>
            <a:pPr marL="0" marR="0" indent="0" algn="ctr" defTabSz="914400" rtl="0" eaLnBrk="1" fontAlgn="base" latinLnBrk="0" hangingPunct="1">
              <a:lnSpc>
                <a:spcPct val="100000"/>
              </a:lnSpc>
              <a:spcBef>
                <a:spcPct val="0"/>
              </a:spcBef>
              <a:spcAft>
                <a:spcPct val="0"/>
              </a:spcAft>
              <a:buClrTx/>
              <a:buSzTx/>
              <a:buFontTx/>
              <a:buNone/>
              <a:tabLst/>
            </a:pPr>
            <a:r>
              <a:rPr lang="en-US" sz="1400" b="1" dirty="0" smtClean="0"/>
              <a:t>freedom of rotation around any axis </a:t>
            </a:r>
            <a:endParaRPr kumimoji="0" lang="en-US" sz="1400" b="1" i="0" u="none" strike="noStrike" cap="none" normalizeH="0" baseline="0" dirty="0" smtClean="0">
              <a:ln>
                <a:noFill/>
              </a:ln>
              <a:solidFill>
                <a:schemeClr val="tx1"/>
              </a:solidFill>
              <a:effectLst/>
            </a:endParaRPr>
          </a:p>
        </p:txBody>
      </p:sp>
      <p:sp>
        <p:nvSpPr>
          <p:cNvPr id="8" name="Line Callout 1 7"/>
          <p:cNvSpPr/>
          <p:nvPr/>
        </p:nvSpPr>
        <p:spPr bwMode="auto">
          <a:xfrm>
            <a:off x="100209" y="4997886"/>
            <a:ext cx="2480151" cy="1703539"/>
          </a:xfrm>
          <a:prstGeom prst="borderCallout1">
            <a:avLst>
              <a:gd name="adj1" fmla="val 36073"/>
              <a:gd name="adj2" fmla="val 101658"/>
              <a:gd name="adj3" fmla="val -153975"/>
              <a:gd name="adj4" fmla="val 210176"/>
            </a:avLst>
          </a:prstGeom>
          <a:solidFill>
            <a:srgbClr val="00B0F0"/>
          </a:solidFill>
          <a:ln w="38100" cap="flat" cmpd="sng" algn="ctr">
            <a:solidFill>
              <a:srgbClr val="0070C0"/>
            </a:solidFill>
            <a:prstDash val="solid"/>
            <a:round/>
            <a:headEnd type="none" w="med" len="med"/>
            <a:tailEnd type="triangle" w="med" len="med"/>
          </a:ln>
          <a:effectLst/>
        </p:spPr>
        <p:txBody>
          <a:bodyPr vert="horz" wrap="square" lIns="91440" tIns="45720" rIns="91440" bIns="45720" numCol="1" rtlCol="0" anchor="ctr" anchorCtr="0" compatLnSpc="1">
            <a:prstTxWarp prst="textNoShape">
              <a:avLst/>
            </a:prstTxWarp>
          </a:bodyPr>
          <a:lstStyle/>
          <a:p>
            <a:pPr marL="342900" marR="0" indent="-342900" algn="l" defTabSz="914400" rtl="0" eaLnBrk="1" fontAlgn="base" latinLnBrk="0" hangingPunct="1">
              <a:lnSpc>
                <a:spcPct val="100000"/>
              </a:lnSpc>
              <a:spcBef>
                <a:spcPct val="0"/>
              </a:spcBef>
              <a:spcAft>
                <a:spcPct val="0"/>
              </a:spcAft>
              <a:buClrTx/>
              <a:buSzTx/>
              <a:buFontTx/>
              <a:buAutoNum type="arabicParenR"/>
              <a:tabLst/>
            </a:pPr>
            <a:r>
              <a:rPr lang="en-US" sz="1400" b="1" dirty="0" smtClean="0"/>
              <a:t>Gyroscopes detect platform rotation</a:t>
            </a:r>
          </a:p>
          <a:p>
            <a:pPr marL="342900" marR="0" indent="-342900" algn="l" defTabSz="914400" rtl="0" eaLnBrk="1" fontAlgn="base" latinLnBrk="0" hangingPunct="1">
              <a:lnSpc>
                <a:spcPct val="100000"/>
              </a:lnSpc>
              <a:spcBef>
                <a:spcPct val="0"/>
              </a:spcBef>
              <a:spcAft>
                <a:spcPct val="0"/>
              </a:spcAft>
              <a:buClrTx/>
              <a:buSzTx/>
              <a:buFontTx/>
              <a:buAutoNum type="arabicParenR"/>
              <a:tabLst/>
            </a:pPr>
            <a:r>
              <a:rPr lang="en-US" sz="1400" b="1" dirty="0" smtClean="0"/>
              <a:t>Detected rotation fed back to torque motors</a:t>
            </a:r>
          </a:p>
          <a:p>
            <a:pPr marL="342900" marR="0" indent="-342900" algn="l" defTabSz="914400" rtl="0" eaLnBrk="1" fontAlgn="base" latinLnBrk="0" hangingPunct="1">
              <a:lnSpc>
                <a:spcPct val="100000"/>
              </a:lnSpc>
              <a:spcBef>
                <a:spcPct val="0"/>
              </a:spcBef>
              <a:spcAft>
                <a:spcPct val="0"/>
              </a:spcAft>
              <a:buClrTx/>
              <a:buSzTx/>
              <a:buFontTx/>
              <a:buAutoNum type="arabicParenR"/>
              <a:tabLst/>
            </a:pPr>
            <a:r>
              <a:rPr lang="en-US" sz="1400" b="1" dirty="0" smtClean="0"/>
              <a:t>Torque motors rotate the </a:t>
            </a:r>
            <a:r>
              <a:rPr kumimoji="0" lang="en-US" sz="1400" b="1" i="0" u="none" strike="noStrike" cap="none" normalizeH="0" dirty="0" smtClean="0">
                <a:ln>
                  <a:noFill/>
                </a:ln>
                <a:solidFill>
                  <a:schemeClr val="tx1"/>
                </a:solidFill>
                <a:effectLst/>
              </a:rPr>
              <a:t>gimbals to cancel out platform rotation</a:t>
            </a:r>
            <a:endParaRPr kumimoji="0" lang="en-US" sz="1400" b="1" i="0" u="none" strike="noStrike" cap="none" normalizeH="0" baseline="0" dirty="0" smtClean="0">
              <a:ln>
                <a:noFill/>
              </a:ln>
              <a:solidFill>
                <a:schemeClr val="tx1"/>
              </a:solidFill>
              <a:effectLst/>
            </a:endParaRPr>
          </a:p>
        </p:txBody>
      </p:sp>
      <p:sp>
        <p:nvSpPr>
          <p:cNvPr id="9" name="Line Callout 1 8"/>
          <p:cNvSpPr/>
          <p:nvPr/>
        </p:nvSpPr>
        <p:spPr bwMode="auto">
          <a:xfrm>
            <a:off x="6463430" y="6025019"/>
            <a:ext cx="2356980" cy="603338"/>
          </a:xfrm>
          <a:prstGeom prst="borderCallout1">
            <a:avLst>
              <a:gd name="adj1" fmla="val 50405"/>
              <a:gd name="adj2" fmla="val -3274"/>
              <a:gd name="adj3" fmla="val -44535"/>
              <a:gd name="adj4" fmla="val -44704"/>
            </a:avLst>
          </a:prstGeom>
          <a:solidFill>
            <a:srgbClr val="00B0F0"/>
          </a:solidFill>
          <a:ln w="38100" cap="flat" cmpd="sng" algn="ctr">
            <a:solidFill>
              <a:srgbClr val="0070C0"/>
            </a:solidFill>
            <a:prstDash val="solid"/>
            <a:round/>
            <a:headEnd type="none" w="med" len="med"/>
            <a:tailEnd type="triangl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smtClean="0">
                <a:ln>
                  <a:noFill/>
                </a:ln>
                <a:solidFill>
                  <a:schemeClr val="tx1"/>
                </a:solidFill>
                <a:effectLst/>
                <a:latin typeface="Arial" charset="0"/>
              </a:rPr>
              <a:t>“angle pick-off” reads the angle between gimbals</a:t>
            </a:r>
          </a:p>
        </p:txBody>
      </p:sp>
    </p:spTree>
    <p:extLst>
      <p:ext uri="{BB962C8B-B14F-4D97-AF65-F5344CB8AC3E}">
        <p14:creationId xmlns:p14="http://schemas.microsoft.com/office/powerpoint/2010/main" val="101740392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6302" y="0"/>
            <a:ext cx="8517698" cy="838200"/>
          </a:xfrm>
        </p:spPr>
        <p:txBody>
          <a:bodyPr/>
          <a:lstStyle/>
          <a:p>
            <a:r>
              <a:rPr lang="en-US" sz="3200" dirty="0" smtClean="0"/>
              <a:t>IMU </a:t>
            </a:r>
            <a:r>
              <a:rPr lang="en-US" sz="3200" dirty="0" err="1" smtClean="0"/>
              <a:t>Config</a:t>
            </a:r>
            <a:r>
              <a:rPr lang="en-US" sz="3200" dirty="0" smtClean="0"/>
              <a:t> Type – Stable Platform</a:t>
            </a:r>
            <a:endParaRPr lang="en-US" sz="3200" dirty="0"/>
          </a:p>
        </p:txBody>
      </p:sp>
      <p:grpSp>
        <p:nvGrpSpPr>
          <p:cNvPr id="53" name="Group 52"/>
          <p:cNvGrpSpPr/>
          <p:nvPr/>
        </p:nvGrpSpPr>
        <p:grpSpPr>
          <a:xfrm>
            <a:off x="682013" y="2079138"/>
            <a:ext cx="5661801" cy="523220"/>
            <a:chOff x="763855" y="1365337"/>
            <a:chExt cx="5661801" cy="523220"/>
          </a:xfrm>
        </p:grpSpPr>
        <p:cxnSp>
          <p:nvCxnSpPr>
            <p:cNvPr id="11" name="Straight Arrow Connector 10"/>
            <p:cNvCxnSpPr/>
            <p:nvPr/>
          </p:nvCxnSpPr>
          <p:spPr bwMode="auto">
            <a:xfrm flipV="1">
              <a:off x="2592888" y="1653436"/>
              <a:ext cx="2542783" cy="0"/>
            </a:xfrm>
            <a:prstGeom prst="straightConnector1">
              <a:avLst/>
            </a:prstGeom>
            <a:noFill/>
            <a:ln w="38100" cap="flat" cmpd="sng" algn="ctr">
              <a:solidFill>
                <a:srgbClr val="0070C0"/>
              </a:solidFill>
              <a:prstDash val="solid"/>
              <a:round/>
              <a:headEnd type="none" w="med" len="med"/>
              <a:tailEnd type="arrow"/>
            </a:ln>
            <a:effectLst/>
          </p:spPr>
        </p:cxnSp>
        <p:sp>
          <p:nvSpPr>
            <p:cNvPr id="12" name="TextBox 11"/>
            <p:cNvSpPr txBox="1"/>
            <p:nvPr/>
          </p:nvSpPr>
          <p:spPr>
            <a:xfrm>
              <a:off x="763855" y="1365337"/>
              <a:ext cx="1487908" cy="523220"/>
            </a:xfrm>
            <a:prstGeom prst="rect">
              <a:avLst/>
            </a:prstGeom>
            <a:noFill/>
          </p:spPr>
          <p:txBody>
            <a:bodyPr wrap="none" rtlCol="0">
              <a:spAutoFit/>
            </a:bodyPr>
            <a:lstStyle/>
            <a:p>
              <a:r>
                <a:rPr lang="en-US" b="1" dirty="0" err="1" smtClean="0">
                  <a:solidFill>
                    <a:srgbClr val="0070C0"/>
                  </a:solidFill>
                </a:rPr>
                <a:t>Gimbal</a:t>
              </a:r>
              <a:r>
                <a:rPr lang="en-US" b="1" dirty="0" smtClean="0">
                  <a:solidFill>
                    <a:srgbClr val="0070C0"/>
                  </a:solidFill>
                </a:rPr>
                <a:t> angular</a:t>
              </a:r>
            </a:p>
            <a:p>
              <a:r>
                <a:rPr lang="en-US" b="1" dirty="0" smtClean="0">
                  <a:solidFill>
                    <a:srgbClr val="0070C0"/>
                  </a:solidFill>
                </a:rPr>
                <a:t>Pickoff signals</a:t>
              </a:r>
              <a:endParaRPr lang="en-US" b="1" dirty="0">
                <a:solidFill>
                  <a:srgbClr val="0070C0"/>
                </a:solidFill>
              </a:endParaRPr>
            </a:p>
          </p:txBody>
        </p:sp>
        <p:sp>
          <p:nvSpPr>
            <p:cNvPr id="13" name="TextBox 12"/>
            <p:cNvSpPr txBox="1"/>
            <p:nvPr/>
          </p:nvSpPr>
          <p:spPr>
            <a:xfrm>
              <a:off x="5287203" y="1492685"/>
              <a:ext cx="1138453" cy="307777"/>
            </a:xfrm>
            <a:prstGeom prst="rect">
              <a:avLst/>
            </a:prstGeom>
            <a:noFill/>
          </p:spPr>
          <p:txBody>
            <a:bodyPr wrap="none" rtlCol="0">
              <a:spAutoFit/>
            </a:bodyPr>
            <a:lstStyle/>
            <a:p>
              <a:r>
                <a:rPr lang="en-US" b="1" dirty="0" smtClean="0">
                  <a:solidFill>
                    <a:srgbClr val="0070C0"/>
                  </a:solidFill>
                </a:rPr>
                <a:t>Orientation</a:t>
              </a:r>
              <a:endParaRPr lang="en-US" b="1" dirty="0">
                <a:solidFill>
                  <a:srgbClr val="0070C0"/>
                </a:solidFill>
              </a:endParaRPr>
            </a:p>
          </p:txBody>
        </p:sp>
      </p:grpSp>
      <p:grpSp>
        <p:nvGrpSpPr>
          <p:cNvPr id="52" name="Group 51"/>
          <p:cNvGrpSpPr/>
          <p:nvPr/>
        </p:nvGrpSpPr>
        <p:grpSpPr>
          <a:xfrm>
            <a:off x="327702" y="3541472"/>
            <a:ext cx="8445468" cy="2259750"/>
            <a:chOff x="-22965" y="2367417"/>
            <a:chExt cx="8750268" cy="2510684"/>
          </a:xfrm>
        </p:grpSpPr>
        <p:sp>
          <p:nvSpPr>
            <p:cNvPr id="15" name="TextBox 14"/>
            <p:cNvSpPr txBox="1"/>
            <p:nvPr/>
          </p:nvSpPr>
          <p:spPr>
            <a:xfrm>
              <a:off x="1853850" y="3645072"/>
              <a:ext cx="1215025" cy="864297"/>
            </a:xfrm>
            <a:prstGeom prst="rect">
              <a:avLst/>
            </a:prstGeom>
            <a:noFill/>
            <a:ln w="38100">
              <a:solidFill>
                <a:srgbClr val="0070C0"/>
              </a:solidFill>
            </a:ln>
          </p:spPr>
          <p:txBody>
            <a:bodyPr wrap="square" rtlCol="0" anchor="ctr">
              <a:noAutofit/>
            </a:bodyPr>
            <a:lstStyle/>
            <a:p>
              <a:r>
                <a:rPr lang="en-US" b="1" dirty="0" smtClean="0">
                  <a:solidFill>
                    <a:srgbClr val="0070C0"/>
                  </a:solidFill>
                </a:rPr>
                <a:t>Correct for </a:t>
              </a:r>
            </a:p>
            <a:p>
              <a:r>
                <a:rPr lang="en-US" b="1" dirty="0" smtClean="0">
                  <a:solidFill>
                    <a:srgbClr val="0070C0"/>
                  </a:solidFill>
                </a:rPr>
                <a:t>Gravity</a:t>
              </a:r>
              <a:endParaRPr lang="en-US" b="1" dirty="0">
                <a:solidFill>
                  <a:srgbClr val="0070C0"/>
                </a:solidFill>
              </a:endParaRPr>
            </a:p>
          </p:txBody>
        </p:sp>
        <p:grpSp>
          <p:nvGrpSpPr>
            <p:cNvPr id="19" name="Group 18"/>
            <p:cNvGrpSpPr/>
            <p:nvPr/>
          </p:nvGrpSpPr>
          <p:grpSpPr>
            <a:xfrm>
              <a:off x="4271374" y="3557392"/>
              <a:ext cx="916487" cy="1041747"/>
              <a:chOff x="5699342" y="3031299"/>
              <a:chExt cx="916487" cy="1041747"/>
            </a:xfrm>
          </p:grpSpPr>
          <p:sp>
            <p:nvSpPr>
              <p:cNvPr id="16" name="TextBox 15"/>
              <p:cNvSpPr txBox="1"/>
              <p:nvPr/>
            </p:nvSpPr>
            <p:spPr>
              <a:xfrm>
                <a:off x="5699342" y="3031299"/>
                <a:ext cx="916487" cy="1041747"/>
              </a:xfrm>
              <a:prstGeom prst="rect">
                <a:avLst/>
              </a:prstGeom>
              <a:noFill/>
              <a:ln w="38100">
                <a:solidFill>
                  <a:srgbClr val="0070C0"/>
                </a:solidFill>
              </a:ln>
            </p:spPr>
            <p:txBody>
              <a:bodyPr wrap="square" rtlCol="0" anchor="ctr">
                <a:noAutofit/>
              </a:bodyPr>
              <a:lstStyle/>
              <a:p>
                <a:endParaRPr lang="en-US" b="1" dirty="0">
                  <a:solidFill>
                    <a:srgbClr val="0070C0"/>
                  </a:solidFill>
                </a:endParaRPr>
              </a:p>
            </p:txBody>
          </p:sp>
          <p:graphicFrame>
            <p:nvGraphicFramePr>
              <p:cNvPr id="18" name="Object 17"/>
              <p:cNvGraphicFramePr>
                <a:graphicFrameLocks noChangeAspect="1"/>
              </p:cNvGraphicFramePr>
              <p:nvPr/>
            </p:nvGraphicFramePr>
            <p:xfrm>
              <a:off x="5976804" y="3106455"/>
              <a:ext cx="605053" cy="876821"/>
            </p:xfrm>
            <a:graphic>
              <a:graphicData uri="http://schemas.openxmlformats.org/presentationml/2006/ole">
                <mc:AlternateContent xmlns:mc="http://schemas.openxmlformats.org/markup-compatibility/2006">
                  <mc:Choice xmlns:v="urn:schemas-microsoft-com:vml" Requires="v">
                    <p:oleObj spid="_x0000_s2062" name="Equation" r:id="rId3" imgW="203040" imgH="279360" progId="Equation.3">
                      <p:embed/>
                    </p:oleObj>
                  </mc:Choice>
                  <mc:Fallback>
                    <p:oleObj name="Equation" r:id="rId3" imgW="203040" imgH="27936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76804" y="3106455"/>
                            <a:ext cx="605053" cy="87682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20" name="Group 19"/>
            <p:cNvGrpSpPr/>
            <p:nvPr/>
          </p:nvGrpSpPr>
          <p:grpSpPr>
            <a:xfrm>
              <a:off x="6415413" y="3559480"/>
              <a:ext cx="916487" cy="1041747"/>
              <a:chOff x="5699342" y="3031299"/>
              <a:chExt cx="916487" cy="1041747"/>
            </a:xfrm>
          </p:grpSpPr>
          <p:sp>
            <p:nvSpPr>
              <p:cNvPr id="21" name="TextBox 20"/>
              <p:cNvSpPr txBox="1"/>
              <p:nvPr/>
            </p:nvSpPr>
            <p:spPr>
              <a:xfrm>
                <a:off x="5699342" y="3031299"/>
                <a:ext cx="916487" cy="1041747"/>
              </a:xfrm>
              <a:prstGeom prst="rect">
                <a:avLst/>
              </a:prstGeom>
              <a:noFill/>
              <a:ln w="38100">
                <a:solidFill>
                  <a:srgbClr val="0070C0"/>
                </a:solidFill>
              </a:ln>
            </p:spPr>
            <p:txBody>
              <a:bodyPr wrap="square" rtlCol="0" anchor="ctr">
                <a:noAutofit/>
              </a:bodyPr>
              <a:lstStyle/>
              <a:p>
                <a:endParaRPr lang="en-US" b="1" dirty="0">
                  <a:solidFill>
                    <a:srgbClr val="0070C0"/>
                  </a:solidFill>
                </a:endParaRPr>
              </a:p>
            </p:txBody>
          </p:sp>
          <p:graphicFrame>
            <p:nvGraphicFramePr>
              <p:cNvPr id="22" name="Object 21"/>
              <p:cNvGraphicFramePr>
                <a:graphicFrameLocks noChangeAspect="1"/>
              </p:cNvGraphicFramePr>
              <p:nvPr/>
            </p:nvGraphicFramePr>
            <p:xfrm>
              <a:off x="5976804" y="3106455"/>
              <a:ext cx="605053" cy="876821"/>
            </p:xfrm>
            <a:graphic>
              <a:graphicData uri="http://schemas.openxmlformats.org/presentationml/2006/ole">
                <mc:AlternateContent xmlns:mc="http://schemas.openxmlformats.org/markup-compatibility/2006">
                  <mc:Choice xmlns:v="urn:schemas-microsoft-com:vml" Requires="v">
                    <p:oleObj spid="_x0000_s2063" name="Equation" r:id="rId5" imgW="203040" imgH="279360" progId="Equation.3">
                      <p:embed/>
                    </p:oleObj>
                  </mc:Choice>
                  <mc:Fallback>
                    <p:oleObj name="Equation" r:id="rId5" imgW="203040" imgH="27936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76804" y="3106455"/>
                            <a:ext cx="605053" cy="87682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cxnSp>
          <p:nvCxnSpPr>
            <p:cNvPr id="26" name="Straight Arrow Connector 25"/>
            <p:cNvCxnSpPr>
              <a:stCxn id="15" idx="3"/>
              <a:endCxn id="16" idx="1"/>
            </p:cNvCxnSpPr>
            <p:nvPr/>
          </p:nvCxnSpPr>
          <p:spPr bwMode="auto">
            <a:xfrm>
              <a:off x="3068875" y="4077221"/>
              <a:ext cx="1202499" cy="1045"/>
            </a:xfrm>
            <a:prstGeom prst="straightConnector1">
              <a:avLst/>
            </a:prstGeom>
            <a:noFill/>
            <a:ln w="38100" cap="flat" cmpd="sng" algn="ctr">
              <a:solidFill>
                <a:srgbClr val="0070C0"/>
              </a:solidFill>
              <a:prstDash val="solid"/>
              <a:round/>
              <a:headEnd type="none" w="med" len="med"/>
              <a:tailEnd type="arrow"/>
            </a:ln>
            <a:effectLst/>
          </p:spPr>
        </p:cxnSp>
        <p:cxnSp>
          <p:nvCxnSpPr>
            <p:cNvPr id="27" name="Straight Arrow Connector 26"/>
            <p:cNvCxnSpPr>
              <a:stCxn id="16" idx="3"/>
              <a:endCxn id="21" idx="1"/>
            </p:cNvCxnSpPr>
            <p:nvPr/>
          </p:nvCxnSpPr>
          <p:spPr bwMode="auto">
            <a:xfrm>
              <a:off x="5187861" y="4078266"/>
              <a:ext cx="1227552" cy="2088"/>
            </a:xfrm>
            <a:prstGeom prst="straightConnector1">
              <a:avLst/>
            </a:prstGeom>
            <a:noFill/>
            <a:ln w="38100" cap="flat" cmpd="sng" algn="ctr">
              <a:solidFill>
                <a:srgbClr val="0070C0"/>
              </a:solidFill>
              <a:prstDash val="solid"/>
              <a:round/>
              <a:headEnd type="none" w="med" len="med"/>
              <a:tailEnd type="arrow"/>
            </a:ln>
            <a:effectLst/>
          </p:spPr>
        </p:cxnSp>
        <p:cxnSp>
          <p:nvCxnSpPr>
            <p:cNvPr id="33" name="Straight Arrow Connector 32"/>
            <p:cNvCxnSpPr>
              <a:stCxn id="21" idx="3"/>
            </p:cNvCxnSpPr>
            <p:nvPr/>
          </p:nvCxnSpPr>
          <p:spPr bwMode="auto">
            <a:xfrm flipV="1">
              <a:off x="7331900" y="4045907"/>
              <a:ext cx="1248429" cy="0"/>
            </a:xfrm>
            <a:prstGeom prst="straightConnector1">
              <a:avLst/>
            </a:prstGeom>
            <a:noFill/>
            <a:ln w="38100" cap="flat" cmpd="sng" algn="ctr">
              <a:solidFill>
                <a:srgbClr val="0070C0"/>
              </a:solidFill>
              <a:prstDash val="solid"/>
              <a:round/>
              <a:headEnd type="none" w="med" len="med"/>
              <a:tailEnd type="arrow"/>
            </a:ln>
            <a:effectLst/>
          </p:spPr>
        </p:cxnSp>
        <p:cxnSp>
          <p:nvCxnSpPr>
            <p:cNvPr id="36" name="Straight Arrow Connector 35"/>
            <p:cNvCxnSpPr>
              <a:endCxn id="15" idx="1"/>
            </p:cNvCxnSpPr>
            <p:nvPr/>
          </p:nvCxnSpPr>
          <p:spPr bwMode="auto">
            <a:xfrm>
              <a:off x="551145" y="4070959"/>
              <a:ext cx="1302705" cy="0"/>
            </a:xfrm>
            <a:prstGeom prst="straightConnector1">
              <a:avLst/>
            </a:prstGeom>
            <a:noFill/>
            <a:ln w="38100" cap="flat" cmpd="sng" algn="ctr">
              <a:solidFill>
                <a:srgbClr val="0070C0"/>
              </a:solidFill>
              <a:prstDash val="solid"/>
              <a:round/>
              <a:headEnd type="none" w="med" len="med"/>
              <a:tailEnd type="arrow"/>
            </a:ln>
            <a:effectLst/>
          </p:spPr>
        </p:cxnSp>
        <p:sp>
          <p:nvSpPr>
            <p:cNvPr id="39" name="TextBox 38"/>
            <p:cNvSpPr txBox="1"/>
            <p:nvPr/>
          </p:nvSpPr>
          <p:spPr>
            <a:xfrm>
              <a:off x="-22965" y="4211668"/>
              <a:ext cx="1430200" cy="523220"/>
            </a:xfrm>
            <a:prstGeom prst="rect">
              <a:avLst/>
            </a:prstGeom>
            <a:noFill/>
          </p:spPr>
          <p:txBody>
            <a:bodyPr wrap="none" rtlCol="0">
              <a:spAutoFit/>
            </a:bodyPr>
            <a:lstStyle/>
            <a:p>
              <a:r>
                <a:rPr lang="en-US" b="1" dirty="0" smtClean="0">
                  <a:solidFill>
                    <a:srgbClr val="0070C0"/>
                  </a:solidFill>
                </a:rPr>
                <a:t>Accelerometer</a:t>
              </a:r>
            </a:p>
            <a:p>
              <a:r>
                <a:rPr lang="en-US" b="1" dirty="0" smtClean="0">
                  <a:solidFill>
                    <a:srgbClr val="0070C0"/>
                  </a:solidFill>
                </a:rPr>
                <a:t>signals</a:t>
              </a:r>
              <a:endParaRPr lang="en-US" b="1" dirty="0">
                <a:solidFill>
                  <a:srgbClr val="0070C0"/>
                </a:solidFill>
              </a:endParaRPr>
            </a:p>
          </p:txBody>
        </p:sp>
        <p:sp>
          <p:nvSpPr>
            <p:cNvPr id="40" name="TextBox 39"/>
            <p:cNvSpPr txBox="1"/>
            <p:nvPr/>
          </p:nvSpPr>
          <p:spPr>
            <a:xfrm>
              <a:off x="3026692" y="4315216"/>
              <a:ext cx="1258678" cy="523220"/>
            </a:xfrm>
            <a:prstGeom prst="rect">
              <a:avLst/>
            </a:prstGeom>
            <a:noFill/>
          </p:spPr>
          <p:txBody>
            <a:bodyPr wrap="none" rtlCol="0">
              <a:spAutoFit/>
            </a:bodyPr>
            <a:lstStyle/>
            <a:p>
              <a:r>
                <a:rPr lang="en-US" b="1" dirty="0" smtClean="0">
                  <a:solidFill>
                    <a:srgbClr val="0070C0"/>
                  </a:solidFill>
                </a:rPr>
                <a:t>Inertial</a:t>
              </a:r>
            </a:p>
            <a:p>
              <a:r>
                <a:rPr lang="en-US" b="1" dirty="0" smtClean="0">
                  <a:solidFill>
                    <a:srgbClr val="0070C0"/>
                  </a:solidFill>
                </a:rPr>
                <a:t>Acceleration</a:t>
              </a:r>
              <a:endParaRPr lang="en-US" b="1" dirty="0">
                <a:solidFill>
                  <a:srgbClr val="0070C0"/>
                </a:solidFill>
              </a:endParaRPr>
            </a:p>
          </p:txBody>
        </p:sp>
        <p:sp>
          <p:nvSpPr>
            <p:cNvPr id="41" name="TextBox 40"/>
            <p:cNvSpPr txBox="1"/>
            <p:nvPr/>
          </p:nvSpPr>
          <p:spPr>
            <a:xfrm>
              <a:off x="5319526" y="4354881"/>
              <a:ext cx="860877" cy="523220"/>
            </a:xfrm>
            <a:prstGeom prst="rect">
              <a:avLst/>
            </a:prstGeom>
            <a:noFill/>
          </p:spPr>
          <p:txBody>
            <a:bodyPr wrap="none" rtlCol="0">
              <a:spAutoFit/>
            </a:bodyPr>
            <a:lstStyle/>
            <a:p>
              <a:r>
                <a:rPr lang="en-US" b="1" dirty="0" smtClean="0">
                  <a:solidFill>
                    <a:srgbClr val="0070C0"/>
                  </a:solidFill>
                </a:rPr>
                <a:t>Inertial</a:t>
              </a:r>
            </a:p>
            <a:p>
              <a:r>
                <a:rPr lang="en-US" b="1" dirty="0" smtClean="0">
                  <a:solidFill>
                    <a:srgbClr val="0070C0"/>
                  </a:solidFill>
                </a:rPr>
                <a:t>Velocity</a:t>
              </a:r>
              <a:endParaRPr lang="en-US" b="1" dirty="0">
                <a:solidFill>
                  <a:srgbClr val="0070C0"/>
                </a:solidFill>
              </a:endParaRPr>
            </a:p>
          </p:txBody>
        </p:sp>
        <p:sp>
          <p:nvSpPr>
            <p:cNvPr id="42" name="TextBox 41"/>
            <p:cNvSpPr txBox="1"/>
            <p:nvPr/>
          </p:nvSpPr>
          <p:spPr>
            <a:xfrm>
              <a:off x="7837316" y="4319390"/>
              <a:ext cx="889987" cy="307777"/>
            </a:xfrm>
            <a:prstGeom prst="rect">
              <a:avLst/>
            </a:prstGeom>
            <a:noFill/>
          </p:spPr>
          <p:txBody>
            <a:bodyPr wrap="none" rtlCol="0">
              <a:spAutoFit/>
            </a:bodyPr>
            <a:lstStyle/>
            <a:p>
              <a:r>
                <a:rPr lang="en-US" b="1" dirty="0" smtClean="0">
                  <a:solidFill>
                    <a:srgbClr val="0070C0"/>
                  </a:solidFill>
                </a:rPr>
                <a:t>Position</a:t>
              </a:r>
              <a:endParaRPr lang="en-US" b="1" dirty="0">
                <a:solidFill>
                  <a:srgbClr val="0070C0"/>
                </a:solidFill>
              </a:endParaRPr>
            </a:p>
          </p:txBody>
        </p:sp>
        <p:cxnSp>
          <p:nvCxnSpPr>
            <p:cNvPr id="43" name="Straight Arrow Connector 42"/>
            <p:cNvCxnSpPr>
              <a:endCxn id="16" idx="0"/>
            </p:cNvCxnSpPr>
            <p:nvPr/>
          </p:nvCxnSpPr>
          <p:spPr bwMode="auto">
            <a:xfrm>
              <a:off x="4722312" y="2918564"/>
              <a:ext cx="7306" cy="638828"/>
            </a:xfrm>
            <a:prstGeom prst="straightConnector1">
              <a:avLst/>
            </a:prstGeom>
            <a:noFill/>
            <a:ln w="38100" cap="flat" cmpd="sng" algn="ctr">
              <a:solidFill>
                <a:srgbClr val="0070C0"/>
              </a:solidFill>
              <a:prstDash val="solid"/>
              <a:round/>
              <a:headEnd type="none" w="med" len="med"/>
              <a:tailEnd type="arrow"/>
            </a:ln>
            <a:effectLst/>
          </p:spPr>
        </p:cxnSp>
        <p:cxnSp>
          <p:nvCxnSpPr>
            <p:cNvPr id="48" name="Straight Arrow Connector 47"/>
            <p:cNvCxnSpPr>
              <a:endCxn id="21" idx="0"/>
            </p:cNvCxnSpPr>
            <p:nvPr/>
          </p:nvCxnSpPr>
          <p:spPr bwMode="auto">
            <a:xfrm>
              <a:off x="6853824" y="2883074"/>
              <a:ext cx="0" cy="676406"/>
            </a:xfrm>
            <a:prstGeom prst="straightConnector1">
              <a:avLst/>
            </a:prstGeom>
            <a:noFill/>
            <a:ln w="38100" cap="flat" cmpd="sng" algn="ctr">
              <a:solidFill>
                <a:srgbClr val="0070C0"/>
              </a:solidFill>
              <a:prstDash val="solid"/>
              <a:round/>
              <a:headEnd type="none" w="med" len="med"/>
              <a:tailEnd type="arrow"/>
            </a:ln>
            <a:effectLst/>
          </p:spPr>
        </p:cxnSp>
        <p:sp>
          <p:nvSpPr>
            <p:cNvPr id="50" name="TextBox 49"/>
            <p:cNvSpPr txBox="1"/>
            <p:nvPr/>
          </p:nvSpPr>
          <p:spPr>
            <a:xfrm>
              <a:off x="4344585" y="2377856"/>
              <a:ext cx="860878" cy="523220"/>
            </a:xfrm>
            <a:prstGeom prst="rect">
              <a:avLst/>
            </a:prstGeom>
            <a:noFill/>
          </p:spPr>
          <p:txBody>
            <a:bodyPr wrap="none" rtlCol="0">
              <a:spAutoFit/>
            </a:bodyPr>
            <a:lstStyle/>
            <a:p>
              <a:r>
                <a:rPr lang="en-US" b="1" dirty="0" smtClean="0">
                  <a:solidFill>
                    <a:srgbClr val="0070C0"/>
                  </a:solidFill>
                </a:rPr>
                <a:t>Initial</a:t>
              </a:r>
            </a:p>
            <a:p>
              <a:r>
                <a:rPr lang="en-US" b="1" dirty="0" smtClean="0">
                  <a:solidFill>
                    <a:srgbClr val="0070C0"/>
                  </a:solidFill>
                </a:rPr>
                <a:t>Velocity</a:t>
              </a:r>
              <a:endParaRPr lang="en-US" b="1" dirty="0">
                <a:solidFill>
                  <a:srgbClr val="0070C0"/>
                </a:solidFill>
              </a:endParaRPr>
            </a:p>
          </p:txBody>
        </p:sp>
        <p:sp>
          <p:nvSpPr>
            <p:cNvPr id="51" name="TextBox 50"/>
            <p:cNvSpPr txBox="1"/>
            <p:nvPr/>
          </p:nvSpPr>
          <p:spPr>
            <a:xfrm>
              <a:off x="6461544" y="2367417"/>
              <a:ext cx="889987" cy="523220"/>
            </a:xfrm>
            <a:prstGeom prst="rect">
              <a:avLst/>
            </a:prstGeom>
            <a:noFill/>
          </p:spPr>
          <p:txBody>
            <a:bodyPr wrap="none" rtlCol="0">
              <a:spAutoFit/>
            </a:bodyPr>
            <a:lstStyle/>
            <a:p>
              <a:r>
                <a:rPr lang="en-US" b="1" dirty="0" smtClean="0">
                  <a:solidFill>
                    <a:srgbClr val="0070C0"/>
                  </a:solidFill>
                </a:rPr>
                <a:t>Initial</a:t>
              </a:r>
            </a:p>
            <a:p>
              <a:r>
                <a:rPr lang="en-US" b="1" dirty="0" smtClean="0">
                  <a:solidFill>
                    <a:srgbClr val="0070C0"/>
                  </a:solidFill>
                </a:rPr>
                <a:t>Position</a:t>
              </a:r>
              <a:endParaRPr lang="en-US" b="1" dirty="0">
                <a:solidFill>
                  <a:srgbClr val="0070C0"/>
                </a:solidFill>
              </a:endParaRPr>
            </a:p>
          </p:txBody>
        </p:sp>
      </p:grpSp>
    </p:spTree>
    <p:extLst>
      <p:ext uri="{BB962C8B-B14F-4D97-AF65-F5344CB8AC3E}">
        <p14:creationId xmlns:p14="http://schemas.microsoft.com/office/powerpoint/2010/main" val="247447137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3463" y="0"/>
            <a:ext cx="8680537" cy="838200"/>
          </a:xfrm>
        </p:spPr>
        <p:txBody>
          <a:bodyPr/>
          <a:lstStyle/>
          <a:p>
            <a:r>
              <a:rPr lang="en-US" sz="3200" dirty="0" smtClean="0"/>
              <a:t>IMU </a:t>
            </a:r>
            <a:r>
              <a:rPr lang="en-US" sz="3200" dirty="0" err="1" smtClean="0"/>
              <a:t>Config</a:t>
            </a:r>
            <a:r>
              <a:rPr lang="en-US" sz="3200" dirty="0" smtClean="0"/>
              <a:t> Type – </a:t>
            </a:r>
            <a:r>
              <a:rPr lang="en-US" sz="3200" dirty="0" err="1" smtClean="0"/>
              <a:t>Strapdown</a:t>
            </a:r>
            <a:r>
              <a:rPr lang="en-US" sz="3200" dirty="0" smtClean="0"/>
              <a:t> System</a:t>
            </a:r>
            <a:endParaRPr lang="en-US" sz="3200" dirty="0"/>
          </a:p>
        </p:txBody>
      </p:sp>
      <p:sp>
        <p:nvSpPr>
          <p:cNvPr id="3" name="Content Placeholder 2"/>
          <p:cNvSpPr>
            <a:spLocks noGrp="1"/>
          </p:cNvSpPr>
          <p:nvPr>
            <p:ph idx="1"/>
          </p:nvPr>
        </p:nvSpPr>
        <p:spPr>
          <a:xfrm>
            <a:off x="408918" y="1174155"/>
            <a:ext cx="8229601" cy="2929003"/>
          </a:xfrm>
        </p:spPr>
        <p:txBody>
          <a:bodyPr/>
          <a:lstStyle/>
          <a:p>
            <a:r>
              <a:rPr lang="en-US" sz="2400" dirty="0" smtClean="0"/>
              <a:t>Inertial sensors mounted rigidly on the device</a:t>
            </a:r>
          </a:p>
          <a:p>
            <a:pPr lvl="1"/>
            <a:r>
              <a:rPr lang="en-US" sz="2200" dirty="0" smtClean="0"/>
              <a:t>Measurements in the body frame</a:t>
            </a:r>
          </a:p>
          <a:p>
            <a:r>
              <a:rPr lang="en-US" sz="2400" dirty="0" smtClean="0"/>
              <a:t>Reduced mechanical complexity</a:t>
            </a:r>
          </a:p>
          <a:p>
            <a:r>
              <a:rPr lang="en-US" sz="2400" dirty="0" smtClean="0"/>
              <a:t>Physically smaller</a:t>
            </a:r>
          </a:p>
          <a:p>
            <a:r>
              <a:rPr lang="en-US" sz="2400" dirty="0" smtClean="0"/>
              <a:t>Increased computational complexity</a:t>
            </a:r>
            <a:endParaRPr lang="en-US" sz="2400" dirty="0"/>
          </a:p>
        </p:txBody>
      </p:sp>
      <p:grpSp>
        <p:nvGrpSpPr>
          <p:cNvPr id="4" name="Group 3"/>
          <p:cNvGrpSpPr/>
          <p:nvPr/>
        </p:nvGrpSpPr>
        <p:grpSpPr>
          <a:xfrm>
            <a:off x="304800" y="3617299"/>
            <a:ext cx="8524422" cy="2559111"/>
            <a:chOff x="-34929" y="2885162"/>
            <a:chExt cx="9255228" cy="3107048"/>
          </a:xfrm>
        </p:grpSpPr>
        <p:sp>
          <p:nvSpPr>
            <p:cNvPr id="5" name="TextBox 4"/>
            <p:cNvSpPr txBox="1"/>
            <p:nvPr/>
          </p:nvSpPr>
          <p:spPr>
            <a:xfrm>
              <a:off x="3485571" y="4684732"/>
              <a:ext cx="1215025" cy="864297"/>
            </a:xfrm>
            <a:prstGeom prst="rect">
              <a:avLst/>
            </a:prstGeom>
            <a:noFill/>
            <a:ln w="38100">
              <a:solidFill>
                <a:srgbClr val="0070C0"/>
              </a:solidFill>
            </a:ln>
          </p:spPr>
          <p:txBody>
            <a:bodyPr wrap="square" rtlCol="0" anchor="ctr">
              <a:noAutofit/>
            </a:bodyPr>
            <a:lstStyle/>
            <a:p>
              <a:r>
                <a:rPr lang="en-US" sz="1400" b="1" dirty="0" smtClean="0">
                  <a:solidFill>
                    <a:srgbClr val="0070C0"/>
                  </a:solidFill>
                </a:rPr>
                <a:t>Correct for </a:t>
              </a:r>
            </a:p>
            <a:p>
              <a:r>
                <a:rPr lang="en-US" sz="1400" b="1" dirty="0" smtClean="0">
                  <a:solidFill>
                    <a:srgbClr val="0070C0"/>
                  </a:solidFill>
                </a:rPr>
                <a:t>Gravity</a:t>
              </a:r>
              <a:endParaRPr lang="en-US" sz="1400" b="1" dirty="0">
                <a:solidFill>
                  <a:srgbClr val="0070C0"/>
                </a:solidFill>
              </a:endParaRPr>
            </a:p>
          </p:txBody>
        </p:sp>
        <p:grpSp>
          <p:nvGrpSpPr>
            <p:cNvPr id="6" name="Group 18"/>
            <p:cNvGrpSpPr/>
            <p:nvPr/>
          </p:nvGrpSpPr>
          <p:grpSpPr>
            <a:xfrm>
              <a:off x="5652575" y="4597052"/>
              <a:ext cx="916487" cy="1041747"/>
              <a:chOff x="5699342" y="3031299"/>
              <a:chExt cx="916487" cy="1041747"/>
            </a:xfrm>
          </p:grpSpPr>
          <p:sp>
            <p:nvSpPr>
              <p:cNvPr id="32" name="TextBox 31"/>
              <p:cNvSpPr txBox="1"/>
              <p:nvPr/>
            </p:nvSpPr>
            <p:spPr>
              <a:xfrm>
                <a:off x="5699342" y="3031299"/>
                <a:ext cx="916487" cy="1041747"/>
              </a:xfrm>
              <a:prstGeom prst="rect">
                <a:avLst/>
              </a:prstGeom>
              <a:noFill/>
              <a:ln w="38100">
                <a:solidFill>
                  <a:srgbClr val="0070C0"/>
                </a:solidFill>
              </a:ln>
            </p:spPr>
            <p:txBody>
              <a:bodyPr wrap="square" rtlCol="0" anchor="ctr">
                <a:noAutofit/>
              </a:bodyPr>
              <a:lstStyle/>
              <a:p>
                <a:endParaRPr lang="en-US" sz="1400" b="1" dirty="0">
                  <a:solidFill>
                    <a:srgbClr val="0070C0"/>
                  </a:solidFill>
                </a:endParaRPr>
              </a:p>
            </p:txBody>
          </p:sp>
          <p:graphicFrame>
            <p:nvGraphicFramePr>
              <p:cNvPr id="33" name="Object 32"/>
              <p:cNvGraphicFramePr>
                <a:graphicFrameLocks noChangeAspect="1"/>
              </p:cNvGraphicFramePr>
              <p:nvPr/>
            </p:nvGraphicFramePr>
            <p:xfrm>
              <a:off x="5976804" y="3106455"/>
              <a:ext cx="605053" cy="876821"/>
            </p:xfrm>
            <a:graphic>
              <a:graphicData uri="http://schemas.openxmlformats.org/presentationml/2006/ole">
                <mc:AlternateContent xmlns:mc="http://schemas.openxmlformats.org/markup-compatibility/2006">
                  <mc:Choice xmlns:v="urn:schemas-microsoft-com:vml" Requires="v">
                    <p:oleObj spid="_x0000_s3092" name="Equation" r:id="rId3" imgW="203040" imgH="279360" progId="Equation.3">
                      <p:embed/>
                    </p:oleObj>
                  </mc:Choice>
                  <mc:Fallback>
                    <p:oleObj name="Equation" r:id="rId3" imgW="203040" imgH="27936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76804" y="3106455"/>
                            <a:ext cx="605053" cy="87682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7" name="Group 19"/>
            <p:cNvGrpSpPr/>
            <p:nvPr/>
          </p:nvGrpSpPr>
          <p:grpSpPr>
            <a:xfrm>
              <a:off x="7345677" y="4599140"/>
              <a:ext cx="916487" cy="1041747"/>
              <a:chOff x="5699342" y="3031299"/>
              <a:chExt cx="916487" cy="1041747"/>
            </a:xfrm>
          </p:grpSpPr>
          <p:sp>
            <p:nvSpPr>
              <p:cNvPr id="30" name="TextBox 25"/>
              <p:cNvSpPr txBox="1"/>
              <p:nvPr/>
            </p:nvSpPr>
            <p:spPr>
              <a:xfrm>
                <a:off x="5699342" y="3031299"/>
                <a:ext cx="916487" cy="1041747"/>
              </a:xfrm>
              <a:prstGeom prst="rect">
                <a:avLst/>
              </a:prstGeom>
              <a:noFill/>
              <a:ln w="38100">
                <a:solidFill>
                  <a:srgbClr val="0070C0"/>
                </a:solidFill>
              </a:ln>
            </p:spPr>
            <p:txBody>
              <a:bodyPr wrap="square" rtlCol="0" anchor="ctr">
                <a:noAutofit/>
              </a:bodyPr>
              <a:lstStyle/>
              <a:p>
                <a:endParaRPr lang="en-US" sz="1400" b="1" dirty="0">
                  <a:solidFill>
                    <a:srgbClr val="0070C0"/>
                  </a:solidFill>
                </a:endParaRPr>
              </a:p>
            </p:txBody>
          </p:sp>
          <p:graphicFrame>
            <p:nvGraphicFramePr>
              <p:cNvPr id="31" name="Object 30"/>
              <p:cNvGraphicFramePr>
                <a:graphicFrameLocks noChangeAspect="1"/>
              </p:cNvGraphicFramePr>
              <p:nvPr/>
            </p:nvGraphicFramePr>
            <p:xfrm>
              <a:off x="5976804" y="3106455"/>
              <a:ext cx="605053" cy="876821"/>
            </p:xfrm>
            <a:graphic>
              <a:graphicData uri="http://schemas.openxmlformats.org/presentationml/2006/ole">
                <mc:AlternateContent xmlns:mc="http://schemas.openxmlformats.org/markup-compatibility/2006">
                  <mc:Choice xmlns:v="urn:schemas-microsoft-com:vml" Requires="v">
                    <p:oleObj spid="_x0000_s3093" name="Equation" r:id="rId5" imgW="203040" imgH="279360" progId="Equation.3">
                      <p:embed/>
                    </p:oleObj>
                  </mc:Choice>
                  <mc:Fallback>
                    <p:oleObj name="Equation" r:id="rId5" imgW="203040" imgH="27936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76804" y="3106455"/>
                            <a:ext cx="605053" cy="87682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cxnSp>
          <p:nvCxnSpPr>
            <p:cNvPr id="8" name="Straight Arrow Connector 7"/>
            <p:cNvCxnSpPr>
              <a:stCxn id="5" idx="3"/>
              <a:endCxn id="32" idx="1"/>
            </p:cNvCxnSpPr>
            <p:nvPr/>
          </p:nvCxnSpPr>
          <p:spPr bwMode="auto">
            <a:xfrm>
              <a:off x="4700596" y="5116881"/>
              <a:ext cx="951979" cy="1045"/>
            </a:xfrm>
            <a:prstGeom prst="straightConnector1">
              <a:avLst/>
            </a:prstGeom>
            <a:noFill/>
            <a:ln w="38100" cap="flat" cmpd="sng" algn="ctr">
              <a:solidFill>
                <a:srgbClr val="0070C0"/>
              </a:solidFill>
              <a:prstDash val="solid"/>
              <a:round/>
              <a:headEnd type="none" w="med" len="med"/>
              <a:tailEnd type="arrow"/>
            </a:ln>
            <a:effectLst/>
          </p:spPr>
        </p:cxnSp>
        <p:cxnSp>
          <p:nvCxnSpPr>
            <p:cNvPr id="9" name="Straight Arrow Connector 8"/>
            <p:cNvCxnSpPr>
              <a:stCxn id="32" idx="3"/>
            </p:cNvCxnSpPr>
            <p:nvPr/>
          </p:nvCxnSpPr>
          <p:spPr bwMode="auto">
            <a:xfrm>
              <a:off x="6569062" y="5117926"/>
              <a:ext cx="776615" cy="2088"/>
            </a:xfrm>
            <a:prstGeom prst="straightConnector1">
              <a:avLst/>
            </a:prstGeom>
            <a:noFill/>
            <a:ln w="38100" cap="flat" cmpd="sng" algn="ctr">
              <a:solidFill>
                <a:srgbClr val="0070C0"/>
              </a:solidFill>
              <a:prstDash val="solid"/>
              <a:round/>
              <a:headEnd type="none" w="med" len="med"/>
              <a:tailEnd type="arrow"/>
            </a:ln>
            <a:effectLst/>
          </p:spPr>
        </p:cxnSp>
        <p:cxnSp>
          <p:nvCxnSpPr>
            <p:cNvPr id="10" name="Straight Arrow Connector 9"/>
            <p:cNvCxnSpPr/>
            <p:nvPr/>
          </p:nvCxnSpPr>
          <p:spPr bwMode="auto">
            <a:xfrm flipV="1">
              <a:off x="8262164" y="5110619"/>
              <a:ext cx="881836" cy="0"/>
            </a:xfrm>
            <a:prstGeom prst="straightConnector1">
              <a:avLst/>
            </a:prstGeom>
            <a:noFill/>
            <a:ln w="38100" cap="flat" cmpd="sng" algn="ctr">
              <a:solidFill>
                <a:srgbClr val="0070C0"/>
              </a:solidFill>
              <a:prstDash val="solid"/>
              <a:round/>
              <a:headEnd type="none" w="med" len="med"/>
              <a:tailEnd type="arrow"/>
            </a:ln>
            <a:effectLst/>
          </p:spPr>
        </p:cxnSp>
        <p:cxnSp>
          <p:nvCxnSpPr>
            <p:cNvPr id="11" name="Straight Arrow Connector 10"/>
            <p:cNvCxnSpPr>
              <a:endCxn id="25" idx="1"/>
            </p:cNvCxnSpPr>
            <p:nvPr/>
          </p:nvCxnSpPr>
          <p:spPr bwMode="auto">
            <a:xfrm flipV="1">
              <a:off x="513567" y="5117925"/>
              <a:ext cx="1070135" cy="0"/>
            </a:xfrm>
            <a:prstGeom prst="straightConnector1">
              <a:avLst/>
            </a:prstGeom>
            <a:noFill/>
            <a:ln w="38100" cap="flat" cmpd="sng" algn="ctr">
              <a:solidFill>
                <a:srgbClr val="0070C0"/>
              </a:solidFill>
              <a:prstDash val="solid"/>
              <a:round/>
              <a:headEnd type="none" w="med" len="med"/>
              <a:tailEnd type="arrow"/>
            </a:ln>
            <a:effectLst/>
          </p:spPr>
        </p:cxnSp>
        <p:sp>
          <p:nvSpPr>
            <p:cNvPr id="12" name="TextBox 11"/>
            <p:cNvSpPr txBox="1"/>
            <p:nvPr/>
          </p:nvSpPr>
          <p:spPr>
            <a:xfrm>
              <a:off x="-34929" y="5177424"/>
              <a:ext cx="1552811" cy="635248"/>
            </a:xfrm>
            <a:prstGeom prst="rect">
              <a:avLst/>
            </a:prstGeom>
            <a:noFill/>
          </p:spPr>
          <p:txBody>
            <a:bodyPr wrap="none" rtlCol="0">
              <a:spAutoFit/>
            </a:bodyPr>
            <a:lstStyle/>
            <a:p>
              <a:pPr algn="r"/>
              <a:r>
                <a:rPr lang="en-US" sz="1400" b="1" dirty="0" smtClean="0">
                  <a:solidFill>
                    <a:srgbClr val="0070C0"/>
                  </a:solidFill>
                </a:rPr>
                <a:t>Accelerometer</a:t>
              </a:r>
            </a:p>
            <a:p>
              <a:pPr algn="r"/>
              <a:r>
                <a:rPr lang="en-US" sz="1400" b="1" dirty="0" smtClean="0">
                  <a:solidFill>
                    <a:srgbClr val="0070C0"/>
                  </a:solidFill>
                </a:rPr>
                <a:t>signals</a:t>
              </a:r>
              <a:endParaRPr lang="en-US" sz="1400" b="1" dirty="0">
                <a:solidFill>
                  <a:srgbClr val="0070C0"/>
                </a:solidFill>
              </a:endParaRPr>
            </a:p>
          </p:txBody>
        </p:sp>
        <p:sp>
          <p:nvSpPr>
            <p:cNvPr id="13" name="TextBox 12"/>
            <p:cNvSpPr txBox="1"/>
            <p:nvPr/>
          </p:nvSpPr>
          <p:spPr>
            <a:xfrm>
              <a:off x="4545681" y="5354875"/>
              <a:ext cx="1366586" cy="635248"/>
            </a:xfrm>
            <a:prstGeom prst="rect">
              <a:avLst/>
            </a:prstGeom>
            <a:noFill/>
          </p:spPr>
          <p:txBody>
            <a:bodyPr wrap="none" rtlCol="0">
              <a:spAutoFit/>
            </a:bodyPr>
            <a:lstStyle/>
            <a:p>
              <a:r>
                <a:rPr lang="en-US" sz="1400" b="1" dirty="0" smtClean="0">
                  <a:solidFill>
                    <a:srgbClr val="0070C0"/>
                  </a:solidFill>
                </a:rPr>
                <a:t>Inertial</a:t>
              </a:r>
            </a:p>
            <a:p>
              <a:r>
                <a:rPr lang="en-US" sz="1400" b="1" dirty="0" smtClean="0">
                  <a:solidFill>
                    <a:srgbClr val="0070C0"/>
                  </a:solidFill>
                </a:rPr>
                <a:t>Acceleration</a:t>
              </a:r>
              <a:endParaRPr lang="en-US" sz="1400" b="1" dirty="0">
                <a:solidFill>
                  <a:srgbClr val="0070C0"/>
                </a:solidFill>
              </a:endParaRPr>
            </a:p>
          </p:txBody>
        </p:sp>
        <p:sp>
          <p:nvSpPr>
            <p:cNvPr id="14" name="TextBox 13"/>
            <p:cNvSpPr txBox="1"/>
            <p:nvPr/>
          </p:nvSpPr>
          <p:spPr>
            <a:xfrm>
              <a:off x="6537889" y="5356962"/>
              <a:ext cx="934681" cy="635248"/>
            </a:xfrm>
            <a:prstGeom prst="rect">
              <a:avLst/>
            </a:prstGeom>
            <a:noFill/>
          </p:spPr>
          <p:txBody>
            <a:bodyPr wrap="none" rtlCol="0">
              <a:spAutoFit/>
            </a:bodyPr>
            <a:lstStyle/>
            <a:p>
              <a:r>
                <a:rPr lang="en-US" sz="1400" b="1" dirty="0" smtClean="0">
                  <a:solidFill>
                    <a:srgbClr val="0070C0"/>
                  </a:solidFill>
                </a:rPr>
                <a:t>Inertial</a:t>
              </a:r>
            </a:p>
            <a:p>
              <a:r>
                <a:rPr lang="en-US" sz="1400" b="1" dirty="0" smtClean="0">
                  <a:solidFill>
                    <a:srgbClr val="0070C0"/>
                  </a:solidFill>
                </a:rPr>
                <a:t>Velocity</a:t>
              </a:r>
              <a:endParaRPr lang="en-US" sz="1400" b="1" dirty="0">
                <a:solidFill>
                  <a:srgbClr val="0070C0"/>
                </a:solidFill>
              </a:endParaRPr>
            </a:p>
          </p:txBody>
        </p:sp>
        <p:sp>
          <p:nvSpPr>
            <p:cNvPr id="15" name="TextBox 14"/>
            <p:cNvSpPr txBox="1"/>
            <p:nvPr/>
          </p:nvSpPr>
          <p:spPr>
            <a:xfrm>
              <a:off x="8254013" y="5346524"/>
              <a:ext cx="966286" cy="373676"/>
            </a:xfrm>
            <a:prstGeom prst="rect">
              <a:avLst/>
            </a:prstGeom>
            <a:noFill/>
          </p:spPr>
          <p:txBody>
            <a:bodyPr wrap="none" rtlCol="0">
              <a:spAutoFit/>
            </a:bodyPr>
            <a:lstStyle/>
            <a:p>
              <a:r>
                <a:rPr lang="en-US" sz="1400" b="1" dirty="0" smtClean="0">
                  <a:solidFill>
                    <a:srgbClr val="0070C0"/>
                  </a:solidFill>
                </a:rPr>
                <a:t>Position</a:t>
              </a:r>
              <a:endParaRPr lang="en-US" sz="1400" b="1" dirty="0">
                <a:solidFill>
                  <a:srgbClr val="0070C0"/>
                </a:solidFill>
              </a:endParaRPr>
            </a:p>
          </p:txBody>
        </p:sp>
        <p:cxnSp>
          <p:nvCxnSpPr>
            <p:cNvPr id="16" name="Straight Arrow Connector 15"/>
            <p:cNvCxnSpPr>
              <a:endCxn id="32" idx="0"/>
            </p:cNvCxnSpPr>
            <p:nvPr/>
          </p:nvCxnSpPr>
          <p:spPr bwMode="auto">
            <a:xfrm>
              <a:off x="6103513" y="3958224"/>
              <a:ext cx="7306" cy="638828"/>
            </a:xfrm>
            <a:prstGeom prst="straightConnector1">
              <a:avLst/>
            </a:prstGeom>
            <a:noFill/>
            <a:ln w="38100" cap="flat" cmpd="sng" algn="ctr">
              <a:solidFill>
                <a:srgbClr val="0070C0"/>
              </a:solidFill>
              <a:prstDash val="solid"/>
              <a:round/>
              <a:headEnd type="none" w="med" len="med"/>
              <a:tailEnd type="arrow"/>
            </a:ln>
            <a:effectLst/>
          </p:spPr>
        </p:cxnSp>
        <p:cxnSp>
          <p:nvCxnSpPr>
            <p:cNvPr id="17" name="Straight Arrow Connector 16"/>
            <p:cNvCxnSpPr/>
            <p:nvPr/>
          </p:nvCxnSpPr>
          <p:spPr bwMode="auto">
            <a:xfrm>
              <a:off x="7784088" y="3922734"/>
              <a:ext cx="0" cy="676406"/>
            </a:xfrm>
            <a:prstGeom prst="straightConnector1">
              <a:avLst/>
            </a:prstGeom>
            <a:noFill/>
            <a:ln w="38100" cap="flat" cmpd="sng" algn="ctr">
              <a:solidFill>
                <a:srgbClr val="0070C0"/>
              </a:solidFill>
              <a:prstDash val="solid"/>
              <a:round/>
              <a:headEnd type="none" w="med" len="med"/>
              <a:tailEnd type="arrow"/>
            </a:ln>
            <a:effectLst/>
          </p:spPr>
        </p:cxnSp>
        <p:sp>
          <p:nvSpPr>
            <p:cNvPr id="18" name="TextBox 17"/>
            <p:cNvSpPr txBox="1"/>
            <p:nvPr/>
          </p:nvSpPr>
          <p:spPr>
            <a:xfrm>
              <a:off x="5734974" y="3430042"/>
              <a:ext cx="934681" cy="635248"/>
            </a:xfrm>
            <a:prstGeom prst="rect">
              <a:avLst/>
            </a:prstGeom>
            <a:noFill/>
          </p:spPr>
          <p:txBody>
            <a:bodyPr wrap="none" rtlCol="0">
              <a:spAutoFit/>
            </a:bodyPr>
            <a:lstStyle/>
            <a:p>
              <a:r>
                <a:rPr lang="en-US" sz="1400" b="1" dirty="0" smtClean="0">
                  <a:solidFill>
                    <a:srgbClr val="0070C0"/>
                  </a:solidFill>
                </a:rPr>
                <a:t>Initial</a:t>
              </a:r>
            </a:p>
            <a:p>
              <a:r>
                <a:rPr lang="en-US" sz="1400" b="1" dirty="0" smtClean="0">
                  <a:solidFill>
                    <a:srgbClr val="0070C0"/>
                  </a:solidFill>
                </a:rPr>
                <a:t>Velocity</a:t>
              </a:r>
              <a:endParaRPr lang="en-US" sz="1400" b="1" dirty="0">
                <a:solidFill>
                  <a:srgbClr val="0070C0"/>
                </a:solidFill>
              </a:endParaRPr>
            </a:p>
          </p:txBody>
        </p:sp>
        <p:sp>
          <p:nvSpPr>
            <p:cNvPr id="19" name="TextBox 18"/>
            <p:cNvSpPr txBox="1"/>
            <p:nvPr/>
          </p:nvSpPr>
          <p:spPr>
            <a:xfrm>
              <a:off x="7313314" y="3382025"/>
              <a:ext cx="966286" cy="635248"/>
            </a:xfrm>
            <a:prstGeom prst="rect">
              <a:avLst/>
            </a:prstGeom>
            <a:noFill/>
          </p:spPr>
          <p:txBody>
            <a:bodyPr wrap="none" rtlCol="0">
              <a:spAutoFit/>
            </a:bodyPr>
            <a:lstStyle/>
            <a:p>
              <a:r>
                <a:rPr lang="en-US" sz="1400" b="1" dirty="0" smtClean="0">
                  <a:solidFill>
                    <a:srgbClr val="0070C0"/>
                  </a:solidFill>
                </a:rPr>
                <a:t>Initial</a:t>
              </a:r>
            </a:p>
            <a:p>
              <a:r>
                <a:rPr lang="en-US" sz="1400" b="1" dirty="0" smtClean="0">
                  <a:solidFill>
                    <a:srgbClr val="0070C0"/>
                  </a:solidFill>
                </a:rPr>
                <a:t>Position</a:t>
              </a:r>
              <a:endParaRPr lang="en-US" sz="1400" b="1" dirty="0">
                <a:solidFill>
                  <a:srgbClr val="0070C0"/>
                </a:solidFill>
              </a:endParaRPr>
            </a:p>
          </p:txBody>
        </p:sp>
        <p:grpSp>
          <p:nvGrpSpPr>
            <p:cNvPr id="20" name="Group 19"/>
            <p:cNvGrpSpPr/>
            <p:nvPr/>
          </p:nvGrpSpPr>
          <p:grpSpPr>
            <a:xfrm>
              <a:off x="1820449" y="2885162"/>
              <a:ext cx="916487" cy="1041747"/>
              <a:chOff x="5699342" y="3031299"/>
              <a:chExt cx="916487" cy="1041747"/>
            </a:xfrm>
          </p:grpSpPr>
          <p:sp>
            <p:nvSpPr>
              <p:cNvPr id="28" name="TextBox 27"/>
              <p:cNvSpPr txBox="1"/>
              <p:nvPr/>
            </p:nvSpPr>
            <p:spPr>
              <a:xfrm>
                <a:off x="5699342" y="3031299"/>
                <a:ext cx="916487" cy="1041747"/>
              </a:xfrm>
              <a:prstGeom prst="rect">
                <a:avLst/>
              </a:prstGeom>
              <a:noFill/>
              <a:ln w="38100">
                <a:solidFill>
                  <a:srgbClr val="0070C0"/>
                </a:solidFill>
              </a:ln>
            </p:spPr>
            <p:txBody>
              <a:bodyPr wrap="square" rtlCol="0" anchor="ctr">
                <a:noAutofit/>
              </a:bodyPr>
              <a:lstStyle/>
              <a:p>
                <a:endParaRPr lang="en-US" sz="1400" b="1" dirty="0">
                  <a:solidFill>
                    <a:srgbClr val="0070C0"/>
                  </a:solidFill>
                </a:endParaRPr>
              </a:p>
            </p:txBody>
          </p:sp>
          <p:graphicFrame>
            <p:nvGraphicFramePr>
              <p:cNvPr id="29" name="Object 28"/>
              <p:cNvGraphicFramePr>
                <a:graphicFrameLocks noChangeAspect="1"/>
              </p:cNvGraphicFramePr>
              <p:nvPr/>
            </p:nvGraphicFramePr>
            <p:xfrm>
              <a:off x="5976804" y="3106455"/>
              <a:ext cx="605053" cy="876821"/>
            </p:xfrm>
            <a:graphic>
              <a:graphicData uri="http://schemas.openxmlformats.org/presentationml/2006/ole">
                <mc:AlternateContent xmlns:mc="http://schemas.openxmlformats.org/markup-compatibility/2006">
                  <mc:Choice xmlns:v="urn:schemas-microsoft-com:vml" Requires="v">
                    <p:oleObj spid="_x0000_s3094" name="Equation" r:id="rId7" imgW="203040" imgH="279360" progId="Equation.3">
                      <p:embed/>
                    </p:oleObj>
                  </mc:Choice>
                  <mc:Fallback>
                    <p:oleObj name="Equation" r:id="rId7" imgW="203040" imgH="27936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76804" y="3106455"/>
                            <a:ext cx="605053" cy="87682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cxnSp>
          <p:nvCxnSpPr>
            <p:cNvPr id="21" name="Straight Arrow Connector 20"/>
            <p:cNvCxnSpPr>
              <a:endCxn id="28" idx="1"/>
            </p:cNvCxnSpPr>
            <p:nvPr/>
          </p:nvCxnSpPr>
          <p:spPr bwMode="auto">
            <a:xfrm flipV="1">
              <a:off x="528181" y="3406036"/>
              <a:ext cx="1292268" cy="3132"/>
            </a:xfrm>
            <a:prstGeom prst="straightConnector1">
              <a:avLst/>
            </a:prstGeom>
            <a:noFill/>
            <a:ln w="38100" cap="flat" cmpd="sng" algn="ctr">
              <a:solidFill>
                <a:srgbClr val="0070C0"/>
              </a:solidFill>
              <a:prstDash val="solid"/>
              <a:round/>
              <a:headEnd type="none" w="med" len="med"/>
              <a:tailEnd type="arrow"/>
            </a:ln>
            <a:effectLst/>
          </p:spPr>
        </p:cxnSp>
        <p:sp>
          <p:nvSpPr>
            <p:cNvPr id="22" name="TextBox 21"/>
            <p:cNvSpPr txBox="1"/>
            <p:nvPr/>
          </p:nvSpPr>
          <p:spPr>
            <a:xfrm>
              <a:off x="38203" y="3413343"/>
              <a:ext cx="1667679" cy="635248"/>
            </a:xfrm>
            <a:prstGeom prst="rect">
              <a:avLst/>
            </a:prstGeom>
            <a:noFill/>
          </p:spPr>
          <p:txBody>
            <a:bodyPr wrap="none" rtlCol="0">
              <a:spAutoFit/>
            </a:bodyPr>
            <a:lstStyle/>
            <a:p>
              <a:pPr algn="r"/>
              <a:r>
                <a:rPr lang="en-US" sz="1400" b="1" dirty="0" smtClean="0">
                  <a:solidFill>
                    <a:srgbClr val="0070C0"/>
                  </a:solidFill>
                </a:rPr>
                <a:t>Rate-gyroscope</a:t>
              </a:r>
            </a:p>
            <a:p>
              <a:pPr algn="r"/>
              <a:r>
                <a:rPr lang="en-US" sz="1400" b="1" dirty="0" smtClean="0">
                  <a:solidFill>
                    <a:srgbClr val="0070C0"/>
                  </a:solidFill>
                </a:rPr>
                <a:t>signals</a:t>
              </a:r>
              <a:endParaRPr lang="en-US" sz="1400" b="1" dirty="0">
                <a:solidFill>
                  <a:srgbClr val="0070C0"/>
                </a:solidFill>
              </a:endParaRPr>
            </a:p>
          </p:txBody>
        </p:sp>
        <p:cxnSp>
          <p:nvCxnSpPr>
            <p:cNvPr id="23" name="Straight Arrow Connector 22"/>
            <p:cNvCxnSpPr>
              <a:stCxn id="28" idx="3"/>
            </p:cNvCxnSpPr>
            <p:nvPr/>
          </p:nvCxnSpPr>
          <p:spPr bwMode="auto">
            <a:xfrm>
              <a:off x="2736936" y="3406036"/>
              <a:ext cx="1361161" cy="3132"/>
            </a:xfrm>
            <a:prstGeom prst="straightConnector1">
              <a:avLst/>
            </a:prstGeom>
            <a:noFill/>
            <a:ln w="38100" cap="flat" cmpd="sng" algn="ctr">
              <a:solidFill>
                <a:srgbClr val="0070C0"/>
              </a:solidFill>
              <a:prstDash val="solid"/>
              <a:round/>
              <a:headEnd type="none" w="med" len="med"/>
              <a:tailEnd type="arrow"/>
            </a:ln>
            <a:effectLst/>
          </p:spPr>
        </p:cxnSp>
        <p:sp>
          <p:nvSpPr>
            <p:cNvPr id="24" name="TextBox 23"/>
            <p:cNvSpPr txBox="1"/>
            <p:nvPr/>
          </p:nvSpPr>
          <p:spPr>
            <a:xfrm>
              <a:off x="2901966" y="2977021"/>
              <a:ext cx="1236052" cy="373676"/>
            </a:xfrm>
            <a:prstGeom prst="rect">
              <a:avLst/>
            </a:prstGeom>
            <a:noFill/>
          </p:spPr>
          <p:txBody>
            <a:bodyPr wrap="none" rtlCol="0">
              <a:spAutoFit/>
            </a:bodyPr>
            <a:lstStyle/>
            <a:p>
              <a:pPr algn="r"/>
              <a:r>
                <a:rPr lang="en-US" sz="1400" b="1" dirty="0" smtClean="0">
                  <a:solidFill>
                    <a:srgbClr val="0070C0"/>
                  </a:solidFill>
                </a:rPr>
                <a:t>Orientation</a:t>
              </a:r>
              <a:endParaRPr lang="en-US" sz="1400" b="1" dirty="0">
                <a:solidFill>
                  <a:srgbClr val="0070C0"/>
                </a:solidFill>
              </a:endParaRPr>
            </a:p>
          </p:txBody>
        </p:sp>
        <p:sp>
          <p:nvSpPr>
            <p:cNvPr id="25" name="TextBox 24"/>
            <p:cNvSpPr txBox="1"/>
            <p:nvPr/>
          </p:nvSpPr>
          <p:spPr>
            <a:xfrm>
              <a:off x="1583702" y="4622103"/>
              <a:ext cx="1347389" cy="991643"/>
            </a:xfrm>
            <a:prstGeom prst="rect">
              <a:avLst/>
            </a:prstGeom>
            <a:noFill/>
            <a:ln w="38100">
              <a:solidFill>
                <a:srgbClr val="0070C0"/>
              </a:solidFill>
            </a:ln>
          </p:spPr>
          <p:txBody>
            <a:bodyPr wrap="square" rtlCol="0" anchor="ctr">
              <a:noAutofit/>
            </a:bodyPr>
            <a:lstStyle/>
            <a:p>
              <a:r>
                <a:rPr lang="en-US" sz="1400" b="1" dirty="0" smtClean="0">
                  <a:solidFill>
                    <a:srgbClr val="0070C0"/>
                  </a:solidFill>
                </a:rPr>
                <a:t>Project acceleration onto inertial frame</a:t>
              </a:r>
              <a:endParaRPr lang="en-US" sz="1400" b="1" dirty="0">
                <a:solidFill>
                  <a:srgbClr val="0070C0"/>
                </a:solidFill>
              </a:endParaRPr>
            </a:p>
          </p:txBody>
        </p:sp>
        <p:cxnSp>
          <p:nvCxnSpPr>
            <p:cNvPr id="26" name="Straight Arrow Connector 25"/>
            <p:cNvCxnSpPr>
              <a:stCxn id="25" idx="3"/>
              <a:endCxn id="5" idx="1"/>
            </p:cNvCxnSpPr>
            <p:nvPr/>
          </p:nvCxnSpPr>
          <p:spPr bwMode="auto">
            <a:xfrm flipV="1">
              <a:off x="2931091" y="5116881"/>
              <a:ext cx="554480" cy="1044"/>
            </a:xfrm>
            <a:prstGeom prst="straightConnector1">
              <a:avLst/>
            </a:prstGeom>
            <a:noFill/>
            <a:ln w="38100" cap="flat" cmpd="sng" algn="ctr">
              <a:solidFill>
                <a:srgbClr val="0070C0"/>
              </a:solidFill>
              <a:prstDash val="solid"/>
              <a:round/>
              <a:headEnd type="none" w="med" len="med"/>
              <a:tailEnd type="arrow"/>
            </a:ln>
            <a:effectLst/>
          </p:spPr>
        </p:cxnSp>
        <p:cxnSp>
          <p:nvCxnSpPr>
            <p:cNvPr id="27" name="Elbow Connector 50"/>
            <p:cNvCxnSpPr>
              <a:stCxn id="28" idx="3"/>
              <a:endCxn id="25" idx="0"/>
            </p:cNvCxnSpPr>
            <p:nvPr/>
          </p:nvCxnSpPr>
          <p:spPr bwMode="auto">
            <a:xfrm flipH="1">
              <a:off x="2257397" y="3406036"/>
              <a:ext cx="479539" cy="1216067"/>
            </a:xfrm>
            <a:prstGeom prst="bentConnector4">
              <a:avLst>
                <a:gd name="adj1" fmla="val -89465"/>
                <a:gd name="adj2" fmla="val 71416"/>
              </a:avLst>
            </a:prstGeom>
            <a:noFill/>
            <a:ln w="38100" cap="flat" cmpd="sng" algn="ctr">
              <a:solidFill>
                <a:srgbClr val="0070C0"/>
              </a:solidFill>
              <a:prstDash val="solid"/>
              <a:round/>
              <a:headEnd type="none" w="med" len="med"/>
              <a:tailEnd type="arrow"/>
            </a:ln>
            <a:effectLst/>
          </p:spPr>
        </p:cxnSp>
      </p:grpSp>
    </p:spTree>
    <p:extLst>
      <p:ext uri="{BB962C8B-B14F-4D97-AF65-F5344CB8AC3E}">
        <p14:creationId xmlns:p14="http://schemas.microsoft.com/office/powerpoint/2010/main" val="293525487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3630" y="59304"/>
            <a:ext cx="7543800" cy="960438"/>
          </a:xfrm>
        </p:spPr>
        <p:txBody>
          <a:bodyPr/>
          <a:lstStyle/>
          <a:p>
            <a:r>
              <a:rPr lang="en-US" dirty="0" smtClean="0"/>
              <a:t>Gyroscope - Mechanical</a:t>
            </a:r>
            <a:endParaRPr lang="en-US" dirty="0"/>
          </a:p>
        </p:txBody>
      </p:sp>
      <p:sp>
        <p:nvSpPr>
          <p:cNvPr id="3" name="Content Placeholder 2"/>
          <p:cNvSpPr>
            <a:spLocks noGrp="1"/>
          </p:cNvSpPr>
          <p:nvPr>
            <p:ph idx="1"/>
          </p:nvPr>
        </p:nvSpPr>
        <p:spPr>
          <a:xfrm>
            <a:off x="601248" y="1371600"/>
            <a:ext cx="4258851" cy="5041726"/>
          </a:xfrm>
        </p:spPr>
        <p:txBody>
          <a:bodyPr/>
          <a:lstStyle/>
          <a:p>
            <a:r>
              <a:rPr lang="en-US" sz="2000" dirty="0" smtClean="0"/>
              <a:t>Spinning wheel mounted on two gimbals which allow to rotate in all three axes</a:t>
            </a:r>
          </a:p>
          <a:p>
            <a:r>
              <a:rPr lang="en-US" sz="2000" dirty="0" smtClean="0"/>
              <a:t>Conservation of angular momentum implies spinning wheel resists changes in orientation</a:t>
            </a:r>
            <a:endParaRPr lang="en-US" sz="2000" dirty="0"/>
          </a:p>
        </p:txBody>
      </p:sp>
      <p:pic>
        <p:nvPicPr>
          <p:cNvPr id="4" name="Picture 1"/>
          <p:cNvPicPr>
            <a:picLocks noChangeAspect="1" noChangeArrowheads="1"/>
          </p:cNvPicPr>
          <p:nvPr/>
        </p:nvPicPr>
        <p:blipFill>
          <a:blip r:embed="rId2" cstate="print"/>
          <a:srcRect/>
          <a:stretch>
            <a:fillRect/>
          </a:stretch>
        </p:blipFill>
        <p:spPr bwMode="auto">
          <a:xfrm>
            <a:off x="5411244" y="1480331"/>
            <a:ext cx="2437356" cy="2383947"/>
          </a:xfrm>
          <a:prstGeom prst="rect">
            <a:avLst/>
          </a:prstGeom>
          <a:noFill/>
          <a:ln w="9525">
            <a:noFill/>
            <a:miter lim="800000"/>
            <a:headEnd/>
            <a:tailEnd/>
          </a:ln>
        </p:spPr>
      </p:pic>
      <p:pic>
        <p:nvPicPr>
          <p:cNvPr id="737282" name="Picture 2"/>
          <p:cNvPicPr>
            <a:picLocks noChangeAspect="1" noChangeArrowheads="1"/>
          </p:cNvPicPr>
          <p:nvPr/>
        </p:nvPicPr>
        <p:blipFill>
          <a:blip r:embed="rId3" cstate="print"/>
          <a:srcRect/>
          <a:stretch>
            <a:fillRect/>
          </a:stretch>
        </p:blipFill>
        <p:spPr bwMode="auto">
          <a:xfrm>
            <a:off x="5186918" y="3983276"/>
            <a:ext cx="2800512" cy="2693097"/>
          </a:xfrm>
          <a:prstGeom prst="rect">
            <a:avLst/>
          </a:prstGeom>
          <a:noFill/>
          <a:ln w="9525">
            <a:noFill/>
            <a:miter lim="800000"/>
            <a:headEnd/>
            <a:tailEnd/>
          </a:ln>
        </p:spPr>
      </p:pic>
      <p:sp>
        <p:nvSpPr>
          <p:cNvPr id="6" name="Line Callout 1 5"/>
          <p:cNvSpPr/>
          <p:nvPr/>
        </p:nvSpPr>
        <p:spPr bwMode="auto">
          <a:xfrm>
            <a:off x="225468" y="3970751"/>
            <a:ext cx="4496844" cy="739036"/>
          </a:xfrm>
          <a:prstGeom prst="borderCallout1">
            <a:avLst>
              <a:gd name="adj1" fmla="val 12909"/>
              <a:gd name="adj2" fmla="val 100649"/>
              <a:gd name="adj3" fmla="val -110485"/>
              <a:gd name="adj4" fmla="val 128021"/>
            </a:avLst>
          </a:prstGeom>
          <a:solidFill>
            <a:srgbClr val="00B0F0"/>
          </a:solidFill>
          <a:ln w="38100" cap="flat" cmpd="sng" algn="ctr">
            <a:solidFill>
              <a:srgbClr val="0070C0"/>
            </a:solidFill>
            <a:prstDash val="solid"/>
            <a:round/>
            <a:headEnd type="none" w="med" len="med"/>
            <a:tailEnd type="triangl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smtClean="0">
                <a:ln>
                  <a:noFill/>
                </a:ln>
                <a:solidFill>
                  <a:schemeClr val="tx1"/>
                </a:solidFill>
                <a:effectLst/>
              </a:rPr>
              <a:t>Once spinning,</a:t>
            </a:r>
            <a:r>
              <a:rPr kumimoji="0" lang="en-US" sz="1400" b="1" i="0" u="none" strike="noStrike" cap="none" normalizeH="0" dirty="0" smtClean="0">
                <a:ln>
                  <a:noFill/>
                </a:ln>
                <a:solidFill>
                  <a:schemeClr val="tx1"/>
                </a:solidFill>
                <a:effectLst/>
              </a:rPr>
              <a:t> a free gyro wheel stays oriented </a:t>
            </a:r>
          </a:p>
          <a:p>
            <a:pPr marL="0" marR="0" indent="0" algn="ctr"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dirty="0" smtClean="0">
                <a:ln>
                  <a:noFill/>
                </a:ln>
                <a:solidFill>
                  <a:schemeClr val="tx1"/>
                </a:solidFill>
                <a:effectLst/>
              </a:rPr>
              <a:t>in the same direction in space </a:t>
            </a:r>
          </a:p>
          <a:p>
            <a:pPr marL="0" marR="0" indent="0" algn="ctr"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dirty="0" smtClean="0">
                <a:ln>
                  <a:noFill/>
                </a:ln>
                <a:solidFill>
                  <a:schemeClr val="tx1"/>
                </a:solidFill>
                <a:effectLst/>
              </a:rPr>
              <a:t>despite </a:t>
            </a:r>
            <a:r>
              <a:rPr lang="en-US" sz="1400" b="1" dirty="0" smtClean="0"/>
              <a:t>changing</a:t>
            </a:r>
            <a:r>
              <a:rPr kumimoji="0" lang="en-US" sz="1400" b="1" i="0" u="none" strike="noStrike" cap="none" normalizeH="0" dirty="0" smtClean="0">
                <a:ln>
                  <a:noFill/>
                </a:ln>
                <a:solidFill>
                  <a:schemeClr val="tx1"/>
                </a:solidFill>
                <a:effectLst/>
              </a:rPr>
              <a:t> position or orientation of its base</a:t>
            </a:r>
            <a:endParaRPr kumimoji="0" lang="en-US" sz="1400" b="1" i="0" u="none" strike="noStrike" cap="none" normalizeH="0" baseline="0" dirty="0" smtClean="0">
              <a:ln>
                <a:noFill/>
              </a:ln>
              <a:solidFill>
                <a:schemeClr val="tx1"/>
              </a:solidFill>
              <a:effectLst/>
            </a:endParaRPr>
          </a:p>
        </p:txBody>
      </p:sp>
      <p:sp>
        <p:nvSpPr>
          <p:cNvPr id="7" name="Line Callout 1 6"/>
          <p:cNvSpPr/>
          <p:nvPr/>
        </p:nvSpPr>
        <p:spPr bwMode="auto">
          <a:xfrm>
            <a:off x="240082" y="5498926"/>
            <a:ext cx="4496844" cy="1177447"/>
          </a:xfrm>
          <a:prstGeom prst="borderCallout1">
            <a:avLst>
              <a:gd name="adj1" fmla="val 50197"/>
              <a:gd name="adj2" fmla="val 100370"/>
              <a:gd name="adj3" fmla="val 8862"/>
              <a:gd name="adj4" fmla="val 129136"/>
            </a:avLst>
          </a:prstGeom>
          <a:solidFill>
            <a:srgbClr val="00B0F0"/>
          </a:solidFill>
          <a:ln w="38100" cap="flat" cmpd="sng" algn="ctr">
            <a:solidFill>
              <a:srgbClr val="0070C0"/>
            </a:solidFill>
            <a:prstDash val="solid"/>
            <a:round/>
            <a:headEnd type="none" w="med" len="med"/>
            <a:tailEnd type="triangle" w="med" len="med"/>
          </a:ln>
          <a:effectLst/>
        </p:spPr>
        <p:txBody>
          <a:bodyPr vert="horz" wrap="none" lIns="91440" tIns="45720" rIns="91440" bIns="45720" numCol="1" rtlCol="0" anchor="ctr" anchorCtr="0" compatLnSpc="1">
            <a:prstTxWarp prst="textNoShape">
              <a:avLst/>
            </a:prstTxWarp>
          </a:bodyPr>
          <a:lstStyle/>
          <a:p>
            <a:r>
              <a:rPr lang="en-US" sz="1400" b="1" dirty="0" smtClean="0"/>
              <a:t>To measure the orientation of the device </a:t>
            </a:r>
          </a:p>
          <a:p>
            <a:r>
              <a:rPr lang="en-US" sz="1400" b="1" dirty="0" smtClean="0"/>
              <a:t>the angles between adjacent gimbals are read</a:t>
            </a:r>
          </a:p>
          <a:p>
            <a:r>
              <a:rPr lang="en-US" sz="1400" b="1" dirty="0" smtClean="0"/>
              <a:t>using angle pick-offs</a:t>
            </a:r>
          </a:p>
          <a:p>
            <a:r>
              <a:rPr kumimoji="0" lang="en-US" sz="1400" b="1" i="0" u="none" strike="noStrike" cap="none" normalizeH="0" baseline="0" dirty="0" smtClean="0">
                <a:ln>
                  <a:noFill/>
                </a:ln>
                <a:solidFill>
                  <a:schemeClr val="tx1"/>
                </a:solidFill>
                <a:effectLst/>
              </a:rPr>
              <a:t>=&gt;</a:t>
            </a:r>
          </a:p>
          <a:p>
            <a:r>
              <a:rPr lang="en-US" sz="1400" b="1" dirty="0" smtClean="0"/>
              <a:t>Mechanical gyroscope measures angle</a:t>
            </a:r>
            <a:endParaRPr kumimoji="0" lang="en-US" sz="1400" b="1" i="0" u="none" strike="noStrike" cap="none" normalizeH="0" baseline="0" dirty="0" smtClean="0">
              <a:ln>
                <a:noFill/>
              </a:ln>
              <a:solidFill>
                <a:schemeClr val="tx1"/>
              </a:solidFill>
              <a:effectLst/>
            </a:endParaRPr>
          </a:p>
        </p:txBody>
      </p:sp>
    </p:spTree>
    <p:extLst>
      <p:ext uri="{BB962C8B-B14F-4D97-AF65-F5344CB8AC3E}">
        <p14:creationId xmlns:p14="http://schemas.microsoft.com/office/powerpoint/2010/main" val="314750513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52400"/>
            <a:ext cx="7543800" cy="1036638"/>
          </a:xfrm>
        </p:spPr>
        <p:txBody>
          <a:bodyPr/>
          <a:lstStyle/>
          <a:p>
            <a:r>
              <a:rPr lang="en-US" dirty="0" smtClean="0"/>
              <a:t>Gyroscope - Optical</a:t>
            </a:r>
            <a:endParaRPr lang="en-US" dirty="0"/>
          </a:p>
        </p:txBody>
      </p:sp>
      <p:sp>
        <p:nvSpPr>
          <p:cNvPr id="3" name="Content Placeholder 2"/>
          <p:cNvSpPr>
            <a:spLocks noGrp="1"/>
          </p:cNvSpPr>
          <p:nvPr>
            <p:ph idx="1"/>
          </p:nvPr>
        </p:nvSpPr>
        <p:spPr>
          <a:xfrm>
            <a:off x="601249" y="1432841"/>
            <a:ext cx="5461348" cy="5064125"/>
          </a:xfrm>
        </p:spPr>
        <p:txBody>
          <a:bodyPr/>
          <a:lstStyle/>
          <a:p>
            <a:r>
              <a:rPr lang="en-US" sz="2000" dirty="0" smtClean="0"/>
              <a:t>Fiber Optic Gyroscope (FOG) or Ring Laser Gyroscope (RLG) uses the interference of light to measure </a:t>
            </a:r>
            <a:r>
              <a:rPr lang="en-US" sz="1800" dirty="0" smtClean="0"/>
              <a:t>angular</a:t>
            </a:r>
            <a:r>
              <a:rPr lang="en-US" sz="2000" dirty="0" smtClean="0"/>
              <a:t> velocity</a:t>
            </a:r>
          </a:p>
          <a:p>
            <a:r>
              <a:rPr lang="en-US" sz="2000" dirty="0" smtClean="0"/>
              <a:t>A FOG consists of a large coil of optical fiber</a:t>
            </a:r>
          </a:p>
          <a:p>
            <a:r>
              <a:rPr lang="en-US" sz="2000" dirty="0" smtClean="0"/>
              <a:t>RLG laser beams are directed around a closed path using mirrors</a:t>
            </a:r>
          </a:p>
          <a:p>
            <a:r>
              <a:rPr lang="en-US" sz="2000" dirty="0" smtClean="0"/>
              <a:t>Two light beams fired in opposite directions</a:t>
            </a:r>
          </a:p>
          <a:p>
            <a:r>
              <a:rPr lang="en-US" sz="2000" dirty="0" smtClean="0"/>
              <a:t>When sensor is rotating, </a:t>
            </a:r>
          </a:p>
          <a:p>
            <a:pPr lvl="1"/>
            <a:r>
              <a:rPr lang="en-US" sz="1800" dirty="0" smtClean="0"/>
              <a:t>beam travelling in the direction of rotation takes longer</a:t>
            </a:r>
          </a:p>
          <a:p>
            <a:pPr lvl="1"/>
            <a:r>
              <a:rPr lang="en-US" sz="1800" dirty="0" smtClean="0"/>
              <a:t>beam travelling against the rotation takes shorter time</a:t>
            </a:r>
          </a:p>
          <a:p>
            <a:pPr lvl="1"/>
            <a:r>
              <a:rPr lang="en-US" sz="1800" dirty="0" smtClean="0"/>
              <a:t>Difference in frequency indicates angular speed</a:t>
            </a:r>
          </a:p>
          <a:p>
            <a:pPr lvl="1"/>
            <a:endParaRPr lang="en-US" sz="2400" dirty="0"/>
          </a:p>
        </p:txBody>
      </p:sp>
      <p:pic>
        <p:nvPicPr>
          <p:cNvPr id="756737" name="Picture 1"/>
          <p:cNvPicPr>
            <a:picLocks noChangeAspect="1" noChangeArrowheads="1"/>
          </p:cNvPicPr>
          <p:nvPr/>
        </p:nvPicPr>
        <p:blipFill>
          <a:blip r:embed="rId2" cstate="print"/>
          <a:srcRect/>
          <a:stretch>
            <a:fillRect/>
          </a:stretch>
        </p:blipFill>
        <p:spPr bwMode="auto">
          <a:xfrm>
            <a:off x="7236782" y="0"/>
            <a:ext cx="1907218" cy="1966408"/>
          </a:xfrm>
          <a:prstGeom prst="rect">
            <a:avLst/>
          </a:prstGeom>
          <a:noFill/>
          <a:ln w="9525">
            <a:noFill/>
            <a:miter lim="800000"/>
            <a:headEnd/>
            <a:tailEnd/>
          </a:ln>
        </p:spPr>
      </p:pic>
      <p:pic>
        <p:nvPicPr>
          <p:cNvPr id="755714" name="Picture 2"/>
          <p:cNvPicPr>
            <a:picLocks noChangeAspect="1" noChangeArrowheads="1"/>
          </p:cNvPicPr>
          <p:nvPr/>
        </p:nvPicPr>
        <p:blipFill>
          <a:blip r:embed="rId3" cstate="print"/>
          <a:srcRect/>
          <a:stretch>
            <a:fillRect/>
          </a:stretch>
        </p:blipFill>
        <p:spPr bwMode="auto">
          <a:xfrm>
            <a:off x="6062597" y="1952476"/>
            <a:ext cx="2700403" cy="4817842"/>
          </a:xfrm>
          <a:prstGeom prst="rect">
            <a:avLst/>
          </a:prstGeom>
          <a:noFill/>
          <a:ln w="9525">
            <a:noFill/>
            <a:miter lim="800000"/>
            <a:headEnd/>
            <a:tailEnd/>
          </a:ln>
        </p:spPr>
      </p:pic>
    </p:spTree>
    <p:extLst>
      <p:ext uri="{BB962C8B-B14F-4D97-AF65-F5344CB8AC3E}">
        <p14:creationId xmlns:p14="http://schemas.microsoft.com/office/powerpoint/2010/main" val="280078054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pPr eaLnBrk="1" hangingPunct="1"/>
            <a:r>
              <a:rPr lang="en-US" altLang="en-US" sz="4000" dirty="0"/>
              <a:t>Why </a:t>
            </a:r>
            <a:r>
              <a:rPr lang="en-US" altLang="en-US" sz="4000" dirty="0" smtClean="0"/>
              <a:t>Talk About Sensors?</a:t>
            </a:r>
            <a:endParaRPr lang="en-US" altLang="en-US" dirty="0" smtClean="0"/>
          </a:p>
        </p:txBody>
      </p:sp>
      <p:sp>
        <p:nvSpPr>
          <p:cNvPr id="9219" name="Rectangle 3"/>
          <p:cNvSpPr>
            <a:spLocks noGrp="1" noChangeArrowheads="1"/>
          </p:cNvSpPr>
          <p:nvPr>
            <p:ph type="body" idx="1"/>
          </p:nvPr>
        </p:nvSpPr>
        <p:spPr>
          <a:xfrm>
            <a:off x="404813" y="2133600"/>
            <a:ext cx="8229600" cy="3391580"/>
          </a:xfrm>
        </p:spPr>
        <p:txBody>
          <a:bodyPr/>
          <a:lstStyle/>
          <a:p>
            <a:pPr eaLnBrk="1" hangingPunct="1">
              <a:spcBef>
                <a:spcPts val="0"/>
              </a:spcBef>
              <a:spcAft>
                <a:spcPts val="1800"/>
              </a:spcAft>
            </a:pPr>
            <a:r>
              <a:rPr lang="en-US" altLang="en-US" sz="2400" dirty="0" smtClean="0"/>
              <a:t>To understand the critical roll that sensing and perception has in the creation of unmanned and autonomous systems.</a:t>
            </a:r>
            <a:endParaRPr lang="en-US" altLang="en-US" sz="2400" dirty="0"/>
          </a:p>
          <a:p>
            <a:pPr eaLnBrk="1" hangingPunct="1">
              <a:spcBef>
                <a:spcPts val="0"/>
              </a:spcBef>
              <a:spcAft>
                <a:spcPts val="1800"/>
              </a:spcAft>
            </a:pPr>
            <a:r>
              <a:rPr lang="en-US" altLang="en-US" sz="2400" dirty="0" smtClean="0"/>
              <a:t>To Introduce the key technologies that allow </a:t>
            </a:r>
            <a:r>
              <a:rPr lang="en-US" altLang="en-US" sz="2400" dirty="0" err="1" smtClean="0"/>
              <a:t>U</a:t>
            </a:r>
            <a:r>
              <a:rPr lang="en-US" altLang="en-US" sz="2400" i="1" dirty="0" err="1" smtClean="0"/>
              <a:t>x</a:t>
            </a:r>
            <a:r>
              <a:rPr lang="en-US" altLang="en-US" sz="2400" dirty="0" err="1" smtClean="0"/>
              <a:t>Vs</a:t>
            </a:r>
            <a:r>
              <a:rPr lang="en-US" altLang="en-US" sz="2400" dirty="0" smtClean="0"/>
              <a:t> to be aware of their status and surroundings.</a:t>
            </a:r>
            <a:endParaRPr lang="en-US" altLang="en-US" sz="2400" dirty="0"/>
          </a:p>
          <a:p>
            <a:pPr eaLnBrk="1" hangingPunct="1">
              <a:spcBef>
                <a:spcPts val="0"/>
              </a:spcBef>
              <a:spcAft>
                <a:spcPts val="1800"/>
              </a:spcAft>
            </a:pPr>
            <a:r>
              <a:rPr lang="en-US" altLang="en-US" sz="2400" dirty="0" smtClean="0"/>
              <a:t>To understand the difference and significance between vehicle-centric internal sensors, external and state vehicle sensors, and mission-centric sensors .</a:t>
            </a:r>
            <a:endParaRPr lang="en-US" altLang="en-US" sz="2400" dirty="0"/>
          </a:p>
          <a:p>
            <a:pPr marL="0" indent="0" eaLnBrk="1" hangingPunct="1">
              <a:spcBef>
                <a:spcPts val="0"/>
              </a:spcBef>
              <a:spcAft>
                <a:spcPts val="1800"/>
              </a:spcAft>
              <a:buNone/>
            </a:pPr>
            <a:endParaRPr lang="en-US" altLang="en-US" sz="2000" dirty="0" smtClean="0"/>
          </a:p>
        </p:txBody>
      </p:sp>
      <p:sp>
        <p:nvSpPr>
          <p:cNvPr id="9220" name="Rectangle 4"/>
          <p:cNvSpPr>
            <a:spLocks noChangeArrowheads="1"/>
          </p:cNvSpPr>
          <p:nvPr/>
        </p:nvSpPr>
        <p:spPr bwMode="auto">
          <a:xfrm>
            <a:off x="5638800" y="2895600"/>
            <a:ext cx="2995613" cy="335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lnSpc>
                <a:spcPct val="80000"/>
              </a:lnSpc>
              <a:spcBef>
                <a:spcPct val="20000"/>
              </a:spcBef>
              <a:buClr>
                <a:schemeClr val="tx2"/>
              </a:buClr>
              <a:buSzPct val="70000"/>
              <a:buFont typeface="Wingdings" pitchFamily="2" charset="2"/>
              <a:buChar char="l"/>
            </a:pPr>
            <a:endParaRPr lang="en-US" altLang="en-US"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5731" name="Picture 19"/>
          <p:cNvPicPr>
            <a:picLocks noChangeAspect="1" noChangeArrowheads="1"/>
          </p:cNvPicPr>
          <p:nvPr/>
        </p:nvPicPr>
        <p:blipFill>
          <a:blip r:embed="rId3" cstate="print"/>
          <a:srcRect/>
          <a:stretch>
            <a:fillRect/>
          </a:stretch>
        </p:blipFill>
        <p:spPr bwMode="auto">
          <a:xfrm>
            <a:off x="7313802" y="5267195"/>
            <a:ext cx="1830198" cy="1590805"/>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smtClean="0"/>
              <a:t>Gyroscope - MEMS</a:t>
            </a:r>
            <a:endParaRPr lang="en-US" dirty="0"/>
          </a:p>
        </p:txBody>
      </p:sp>
      <p:sp>
        <p:nvSpPr>
          <p:cNvPr id="3" name="Content Placeholder 2"/>
          <p:cNvSpPr>
            <a:spLocks noGrp="1"/>
          </p:cNvSpPr>
          <p:nvPr>
            <p:ph idx="1"/>
          </p:nvPr>
        </p:nvSpPr>
        <p:spPr>
          <a:xfrm>
            <a:off x="588722" y="1054274"/>
            <a:ext cx="8555277" cy="5064125"/>
          </a:xfrm>
        </p:spPr>
        <p:txBody>
          <a:bodyPr/>
          <a:lstStyle/>
          <a:p>
            <a:r>
              <a:rPr lang="en-US" sz="2400" dirty="0" smtClean="0"/>
              <a:t>MEMS (Micro Electro Mechanical System) sensors are built using silicon micro-machining techniques</a:t>
            </a:r>
          </a:p>
          <a:p>
            <a:r>
              <a:rPr lang="en-US" sz="2400" dirty="0" smtClean="0"/>
              <a:t>MEMS gyroscopes make use of “</a:t>
            </a:r>
            <a:r>
              <a:rPr lang="en-US" sz="2400" dirty="0" err="1" smtClean="0"/>
              <a:t>Coriolis</a:t>
            </a:r>
            <a:r>
              <a:rPr lang="en-US" sz="2400" dirty="0" smtClean="0"/>
              <a:t> effect” on vibrating mass</a:t>
            </a:r>
          </a:p>
        </p:txBody>
      </p:sp>
      <p:grpSp>
        <p:nvGrpSpPr>
          <p:cNvPr id="26" name="Group 25"/>
          <p:cNvGrpSpPr/>
          <p:nvPr/>
        </p:nvGrpSpPr>
        <p:grpSpPr>
          <a:xfrm>
            <a:off x="4146115" y="2730674"/>
            <a:ext cx="4997884" cy="3895596"/>
            <a:chOff x="2626450" y="1613800"/>
            <a:chExt cx="6517550" cy="5012470"/>
          </a:xfrm>
        </p:grpSpPr>
        <p:sp>
          <p:nvSpPr>
            <p:cNvPr id="27" name="Oval 4"/>
            <p:cNvSpPr>
              <a:spLocks noChangeArrowheads="1"/>
            </p:cNvSpPr>
            <p:nvPr/>
          </p:nvSpPr>
          <p:spPr bwMode="auto">
            <a:xfrm>
              <a:off x="2626450" y="2219426"/>
              <a:ext cx="4332244" cy="4406844"/>
            </a:xfrm>
            <a:prstGeom prst="ellipse">
              <a:avLst/>
            </a:prstGeom>
            <a:solidFill>
              <a:schemeClr val="bg1"/>
            </a:solidFill>
            <a:ln w="9525">
              <a:solidFill>
                <a:schemeClr val="tx1"/>
              </a:solidFill>
              <a:round/>
              <a:headEnd/>
              <a:tailEnd/>
            </a:ln>
          </p:spPr>
          <p:txBody>
            <a:bodyPr wrap="none" anchor="ctr"/>
            <a:lstStyle/>
            <a:p>
              <a:endParaRPr lang="en-US"/>
            </a:p>
          </p:txBody>
        </p:sp>
        <p:sp>
          <p:nvSpPr>
            <p:cNvPr id="28" name="Oval 6"/>
            <p:cNvSpPr>
              <a:spLocks noChangeArrowheads="1"/>
            </p:cNvSpPr>
            <p:nvPr/>
          </p:nvSpPr>
          <p:spPr bwMode="auto">
            <a:xfrm>
              <a:off x="2626450" y="2219426"/>
              <a:ext cx="4332244" cy="4406844"/>
            </a:xfrm>
            <a:prstGeom prst="ellipse">
              <a:avLst/>
            </a:prstGeom>
            <a:solidFill>
              <a:schemeClr val="accent6">
                <a:lumMod val="20000"/>
                <a:lumOff val="80000"/>
              </a:schemeClr>
            </a:solidFill>
            <a:ln w="9525">
              <a:solidFill>
                <a:schemeClr val="tx1"/>
              </a:solidFill>
              <a:round/>
              <a:headEnd/>
              <a:tailEnd/>
            </a:ln>
            <a:effectLst/>
          </p:spPr>
          <p:txBody>
            <a:bodyPr wrap="none" anchor="ctr"/>
            <a:lstStyle/>
            <a:p>
              <a:pPr>
                <a:defRPr/>
              </a:pPr>
              <a:endParaRPr lang="en-US"/>
            </a:p>
          </p:txBody>
        </p:sp>
        <p:sp>
          <p:nvSpPr>
            <p:cNvPr id="29" name="AutoShape 8"/>
            <p:cNvSpPr>
              <a:spLocks noChangeArrowheads="1"/>
            </p:cNvSpPr>
            <p:nvPr/>
          </p:nvSpPr>
          <p:spPr bwMode="auto">
            <a:xfrm rot="13659181">
              <a:off x="4945516" y="3364232"/>
              <a:ext cx="1823521" cy="293712"/>
            </a:xfrm>
            <a:prstGeom prst="flowChartTerminator">
              <a:avLst/>
            </a:prstGeom>
            <a:solidFill>
              <a:schemeClr val="bg1"/>
            </a:solidFill>
            <a:ln w="9525" algn="ctr">
              <a:solidFill>
                <a:schemeClr val="tx1"/>
              </a:solidFill>
              <a:miter lim="800000"/>
              <a:headEnd/>
              <a:tailEnd/>
            </a:ln>
          </p:spPr>
          <p:txBody>
            <a:bodyPr wrap="none" anchor="ctr"/>
            <a:lstStyle/>
            <a:p>
              <a:endParaRPr lang="en-US"/>
            </a:p>
          </p:txBody>
        </p:sp>
        <p:sp>
          <p:nvSpPr>
            <p:cNvPr id="30" name="Oval 9"/>
            <p:cNvSpPr>
              <a:spLocks noChangeArrowheads="1"/>
            </p:cNvSpPr>
            <p:nvPr/>
          </p:nvSpPr>
          <p:spPr bwMode="auto">
            <a:xfrm rot="2859181">
              <a:off x="5705317" y="3364232"/>
              <a:ext cx="303921" cy="293712"/>
            </a:xfrm>
            <a:prstGeom prst="ellipse">
              <a:avLst/>
            </a:prstGeom>
            <a:solidFill>
              <a:schemeClr val="accent1"/>
            </a:solidFill>
            <a:ln w="9525" algn="ctr">
              <a:solidFill>
                <a:schemeClr val="tx1"/>
              </a:solidFill>
              <a:round/>
              <a:headEnd/>
              <a:tailEnd/>
            </a:ln>
          </p:spPr>
          <p:txBody>
            <a:bodyPr wrap="none" anchor="ctr"/>
            <a:lstStyle/>
            <a:p>
              <a:endParaRPr lang="en-US"/>
            </a:p>
          </p:txBody>
        </p:sp>
        <p:sp>
          <p:nvSpPr>
            <p:cNvPr id="31" name="Line 18"/>
            <p:cNvSpPr>
              <a:spLocks noChangeShapeType="1"/>
            </p:cNvSpPr>
            <p:nvPr/>
          </p:nvSpPr>
          <p:spPr bwMode="auto">
            <a:xfrm rot="2859181">
              <a:off x="5804242" y="3623399"/>
              <a:ext cx="303921" cy="0"/>
            </a:xfrm>
            <a:prstGeom prst="line">
              <a:avLst/>
            </a:prstGeom>
            <a:noFill/>
            <a:ln w="9525">
              <a:solidFill>
                <a:schemeClr val="tx1"/>
              </a:solidFill>
              <a:prstDash val="dash"/>
              <a:round/>
              <a:headEnd/>
              <a:tailEnd/>
            </a:ln>
          </p:spPr>
          <p:txBody>
            <a:bodyPr wrap="none" anchor="ctr"/>
            <a:lstStyle/>
            <a:p>
              <a:endParaRPr lang="en-US"/>
            </a:p>
          </p:txBody>
        </p:sp>
        <p:sp>
          <p:nvSpPr>
            <p:cNvPr id="32" name="Line 27"/>
            <p:cNvSpPr>
              <a:spLocks noChangeShapeType="1"/>
            </p:cNvSpPr>
            <p:nvPr/>
          </p:nvSpPr>
          <p:spPr bwMode="auto">
            <a:xfrm flipV="1">
              <a:off x="4755859" y="1687566"/>
              <a:ext cx="0" cy="2811262"/>
            </a:xfrm>
            <a:prstGeom prst="line">
              <a:avLst/>
            </a:prstGeom>
            <a:noFill/>
            <a:ln w="25400">
              <a:solidFill>
                <a:schemeClr val="accent6">
                  <a:lumMod val="75000"/>
                </a:schemeClr>
              </a:solidFill>
              <a:prstDash val="dash"/>
              <a:round/>
              <a:headEnd/>
              <a:tailEnd type="arrow" w="med" len="med"/>
            </a:ln>
          </p:spPr>
          <p:txBody>
            <a:bodyPr wrap="none" anchor="ctr"/>
            <a:lstStyle/>
            <a:p>
              <a:endParaRPr lang="en-US"/>
            </a:p>
          </p:txBody>
        </p:sp>
        <p:sp>
          <p:nvSpPr>
            <p:cNvPr id="33" name="Line 28"/>
            <p:cNvSpPr>
              <a:spLocks noChangeShapeType="1"/>
            </p:cNvSpPr>
            <p:nvPr/>
          </p:nvSpPr>
          <p:spPr bwMode="auto">
            <a:xfrm>
              <a:off x="4755859" y="4498828"/>
              <a:ext cx="3010543" cy="0"/>
            </a:xfrm>
            <a:prstGeom prst="line">
              <a:avLst/>
            </a:prstGeom>
            <a:noFill/>
            <a:ln w="25400">
              <a:solidFill>
                <a:schemeClr val="accent6">
                  <a:lumMod val="75000"/>
                </a:schemeClr>
              </a:solidFill>
              <a:prstDash val="dash"/>
              <a:round/>
              <a:headEnd/>
              <a:tailEnd type="arrow" w="med" len="med"/>
            </a:ln>
          </p:spPr>
          <p:txBody>
            <a:bodyPr wrap="none" anchor="ctr"/>
            <a:lstStyle/>
            <a:p>
              <a:endParaRPr lang="en-US"/>
            </a:p>
          </p:txBody>
        </p:sp>
        <p:sp>
          <p:nvSpPr>
            <p:cNvPr id="34" name="Line 29"/>
            <p:cNvSpPr>
              <a:spLocks noChangeShapeType="1"/>
            </p:cNvSpPr>
            <p:nvPr/>
          </p:nvSpPr>
          <p:spPr bwMode="auto">
            <a:xfrm flipV="1">
              <a:off x="4755859" y="2143447"/>
              <a:ext cx="2569975" cy="2355382"/>
            </a:xfrm>
            <a:prstGeom prst="line">
              <a:avLst/>
            </a:prstGeom>
            <a:noFill/>
            <a:ln w="25400">
              <a:solidFill>
                <a:srgbClr val="FF0000"/>
              </a:solidFill>
              <a:prstDash val="lgDash"/>
              <a:round/>
              <a:headEnd/>
              <a:tailEnd type="arrow" w="med" len="med"/>
            </a:ln>
          </p:spPr>
          <p:txBody>
            <a:bodyPr wrap="none" anchor="ctr"/>
            <a:lstStyle/>
            <a:p>
              <a:endParaRPr lang="en-US"/>
            </a:p>
          </p:txBody>
        </p:sp>
        <p:sp>
          <p:nvSpPr>
            <p:cNvPr id="35" name="Line 30"/>
            <p:cNvSpPr>
              <a:spLocks noChangeShapeType="1"/>
            </p:cNvSpPr>
            <p:nvPr/>
          </p:nvSpPr>
          <p:spPr bwMode="auto">
            <a:xfrm flipH="1" flipV="1">
              <a:off x="2920162" y="2219426"/>
              <a:ext cx="2202836" cy="2735282"/>
            </a:xfrm>
            <a:prstGeom prst="line">
              <a:avLst/>
            </a:prstGeom>
            <a:noFill/>
            <a:ln w="25400">
              <a:solidFill>
                <a:srgbClr val="FF0000"/>
              </a:solidFill>
              <a:prstDash val="lgDash"/>
              <a:round/>
              <a:headEnd/>
              <a:tailEnd type="arrow" w="med" len="med"/>
            </a:ln>
          </p:spPr>
          <p:txBody>
            <a:bodyPr wrap="none" anchor="ctr"/>
            <a:lstStyle/>
            <a:p>
              <a:endParaRPr lang="en-US"/>
            </a:p>
          </p:txBody>
        </p:sp>
        <p:sp>
          <p:nvSpPr>
            <p:cNvPr id="36" name="Arc 39"/>
            <p:cNvSpPr>
              <a:spLocks/>
            </p:cNvSpPr>
            <p:nvPr/>
          </p:nvSpPr>
          <p:spPr bwMode="auto">
            <a:xfrm rot="9678759">
              <a:off x="4535575" y="4346868"/>
              <a:ext cx="367139" cy="455881"/>
            </a:xfrm>
            <a:custGeom>
              <a:avLst/>
              <a:gdLst>
                <a:gd name="T0" fmla="*/ 133509 w 21600"/>
                <a:gd name="T1" fmla="*/ 0 h 35890"/>
                <a:gd name="T2" fmla="*/ 262414 w 21600"/>
                <a:gd name="T3" fmla="*/ 457200 h 35890"/>
                <a:gd name="T4" fmla="*/ 0 w 21600"/>
                <a:gd name="T5" fmla="*/ 257708 h 35890"/>
                <a:gd name="T6" fmla="*/ 0 60000 65536"/>
                <a:gd name="T7" fmla="*/ 0 60000 65536"/>
                <a:gd name="T8" fmla="*/ 0 60000 65536"/>
                <a:gd name="T9" fmla="*/ 0 w 21600"/>
                <a:gd name="T10" fmla="*/ 0 h 35890"/>
                <a:gd name="T11" fmla="*/ 21600 w 21600"/>
                <a:gd name="T12" fmla="*/ 35890 h 35890"/>
              </a:gdLst>
              <a:ahLst/>
              <a:cxnLst>
                <a:cxn ang="T6">
                  <a:pos x="T0" y="T1"/>
                </a:cxn>
                <a:cxn ang="T7">
                  <a:pos x="T2" y="T3"/>
                </a:cxn>
                <a:cxn ang="T8">
                  <a:pos x="T4" y="T5"/>
                </a:cxn>
              </a:cxnLst>
              <a:rect l="T9" t="T10" r="T11" b="T12"/>
              <a:pathLst>
                <a:path w="21600" h="35890" fill="none" extrusionOk="0">
                  <a:moveTo>
                    <a:pt x="7569" y="-1"/>
                  </a:moveTo>
                  <a:cubicBezTo>
                    <a:pt x="16007" y="3156"/>
                    <a:pt x="21600" y="11220"/>
                    <a:pt x="21600" y="20230"/>
                  </a:cubicBezTo>
                  <a:cubicBezTo>
                    <a:pt x="21600" y="26150"/>
                    <a:pt x="19169" y="31812"/>
                    <a:pt x="14876" y="35889"/>
                  </a:cubicBezTo>
                </a:path>
                <a:path w="21600" h="35890" stroke="0" extrusionOk="0">
                  <a:moveTo>
                    <a:pt x="7569" y="-1"/>
                  </a:moveTo>
                  <a:cubicBezTo>
                    <a:pt x="16007" y="3156"/>
                    <a:pt x="21600" y="11220"/>
                    <a:pt x="21600" y="20230"/>
                  </a:cubicBezTo>
                  <a:cubicBezTo>
                    <a:pt x="21600" y="26150"/>
                    <a:pt x="19169" y="31812"/>
                    <a:pt x="14876" y="35889"/>
                  </a:cubicBezTo>
                  <a:lnTo>
                    <a:pt x="0" y="20230"/>
                  </a:lnTo>
                  <a:close/>
                </a:path>
              </a:pathLst>
            </a:custGeom>
            <a:noFill/>
            <a:ln w="25400">
              <a:solidFill>
                <a:srgbClr val="0070C0"/>
              </a:solidFill>
              <a:round/>
              <a:headEnd type="arrow" w="med" len="med"/>
              <a:tailEnd/>
            </a:ln>
          </p:spPr>
          <p:txBody>
            <a:bodyPr wrap="none" anchor="ctr"/>
            <a:lstStyle/>
            <a:p>
              <a:endParaRPr lang="en-US"/>
            </a:p>
          </p:txBody>
        </p:sp>
        <p:graphicFrame>
          <p:nvGraphicFramePr>
            <p:cNvPr id="37" name="Object 42"/>
            <p:cNvGraphicFramePr>
              <a:graphicFrameLocks noChangeAspect="1"/>
            </p:cNvGraphicFramePr>
            <p:nvPr/>
          </p:nvGraphicFramePr>
          <p:xfrm>
            <a:off x="4288594" y="4611172"/>
            <a:ext cx="421192" cy="612688"/>
          </p:xfrm>
          <a:graphic>
            <a:graphicData uri="http://schemas.openxmlformats.org/presentationml/2006/ole">
              <mc:AlternateContent xmlns:mc="http://schemas.openxmlformats.org/markup-compatibility/2006">
                <mc:Choice xmlns:v="urn:schemas-microsoft-com:vml" Requires="v">
                  <p:oleObj spid="_x0000_s4146" name="Equation" r:id="rId4" imgW="152280" imgH="215640" progId="Equation.3">
                    <p:embed/>
                  </p:oleObj>
                </mc:Choice>
                <mc:Fallback>
                  <p:oleObj name="Equation" r:id="rId4" imgW="152280" imgH="21564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88594" y="4611172"/>
                          <a:ext cx="421192" cy="612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cxnSp>
          <p:nvCxnSpPr>
            <p:cNvPr id="38" name="Straight Arrow Connector 37"/>
            <p:cNvCxnSpPr/>
            <p:nvPr/>
          </p:nvCxnSpPr>
          <p:spPr bwMode="auto">
            <a:xfrm flipH="1" flipV="1">
              <a:off x="5523978" y="3118981"/>
              <a:ext cx="329826" cy="384820"/>
            </a:xfrm>
            <a:prstGeom prst="straightConnector1">
              <a:avLst/>
            </a:prstGeom>
            <a:noFill/>
            <a:ln w="25400" cap="flat" cmpd="sng" algn="ctr">
              <a:solidFill>
                <a:srgbClr val="0070C0"/>
              </a:solidFill>
              <a:prstDash val="solid"/>
              <a:round/>
              <a:headEnd type="none" w="med" len="med"/>
              <a:tailEnd type="arrow"/>
            </a:ln>
            <a:effectLst/>
          </p:spPr>
        </p:cxnSp>
        <p:graphicFrame>
          <p:nvGraphicFramePr>
            <p:cNvPr id="39" name="Object 42"/>
            <p:cNvGraphicFramePr>
              <a:graphicFrameLocks noChangeAspect="1"/>
            </p:cNvGraphicFramePr>
            <p:nvPr/>
          </p:nvGraphicFramePr>
          <p:xfrm>
            <a:off x="5624186" y="2602693"/>
            <a:ext cx="333799" cy="584372"/>
          </p:xfrm>
          <a:graphic>
            <a:graphicData uri="http://schemas.openxmlformats.org/presentationml/2006/ole">
              <mc:AlternateContent xmlns:mc="http://schemas.openxmlformats.org/markup-compatibility/2006">
                <mc:Choice xmlns:v="urn:schemas-microsoft-com:vml" Requires="v">
                  <p:oleObj spid="_x0000_s4147" name="Equation" r:id="rId6" imgW="126720" imgH="215640" progId="Equation.3">
                    <p:embed/>
                  </p:oleObj>
                </mc:Choice>
                <mc:Fallback>
                  <p:oleObj name="Equation" r:id="rId6" imgW="126720" imgH="21564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24186" y="2602693"/>
                          <a:ext cx="333799" cy="5843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0" name="Object 42"/>
            <p:cNvGraphicFramePr>
              <a:graphicFrameLocks noChangeAspect="1"/>
            </p:cNvGraphicFramePr>
            <p:nvPr/>
          </p:nvGraphicFramePr>
          <p:xfrm>
            <a:off x="5523979" y="3696765"/>
            <a:ext cx="443922" cy="385528"/>
          </p:xfrm>
          <a:graphic>
            <a:graphicData uri="http://schemas.openxmlformats.org/presentationml/2006/ole">
              <mc:AlternateContent xmlns:mc="http://schemas.openxmlformats.org/markup-compatibility/2006">
                <mc:Choice xmlns:v="urn:schemas-microsoft-com:vml" Requires="v">
                  <p:oleObj spid="_x0000_s4148" name="Equation" r:id="rId8" imgW="164880" imgH="139680" progId="Equation.3">
                    <p:embed/>
                  </p:oleObj>
                </mc:Choice>
                <mc:Fallback>
                  <p:oleObj name="Equation" r:id="rId8" imgW="164880" imgH="13968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523979" y="3696765"/>
                          <a:ext cx="443922" cy="3855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1" name="Object 42"/>
            <p:cNvGraphicFramePr>
              <a:graphicFrameLocks noChangeAspect="1"/>
            </p:cNvGraphicFramePr>
            <p:nvPr/>
          </p:nvGraphicFramePr>
          <p:xfrm>
            <a:off x="7202466" y="4285777"/>
            <a:ext cx="583033" cy="784715"/>
          </p:xfrm>
          <a:graphic>
            <a:graphicData uri="http://schemas.openxmlformats.org/presentationml/2006/ole">
              <mc:AlternateContent xmlns:mc="http://schemas.openxmlformats.org/markup-compatibility/2006">
                <mc:Choice xmlns:v="urn:schemas-microsoft-com:vml" Requires="v">
                  <p:oleObj spid="_x0000_s4149" name="Equation" r:id="rId10" imgW="164880" imgH="215640" progId="Equation.3">
                    <p:embed/>
                  </p:oleObj>
                </mc:Choice>
                <mc:Fallback>
                  <p:oleObj name="Equation" r:id="rId10" imgW="164880" imgH="215640"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202466" y="4285777"/>
                          <a:ext cx="583033" cy="7847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2" name="Object 42"/>
            <p:cNvGraphicFramePr>
              <a:graphicFrameLocks noChangeAspect="1"/>
            </p:cNvGraphicFramePr>
            <p:nvPr/>
          </p:nvGraphicFramePr>
          <p:xfrm>
            <a:off x="4759891" y="1646813"/>
            <a:ext cx="489428" cy="612836"/>
          </p:xfrm>
          <a:graphic>
            <a:graphicData uri="http://schemas.openxmlformats.org/presentationml/2006/ole">
              <mc:AlternateContent xmlns:mc="http://schemas.openxmlformats.org/markup-compatibility/2006">
                <mc:Choice xmlns:v="urn:schemas-microsoft-com:vml" Requires="v">
                  <p:oleObj spid="_x0000_s4150" name="Equation" r:id="rId12" imgW="177480" imgH="215640" progId="Equation.3">
                    <p:embed/>
                  </p:oleObj>
                </mc:Choice>
                <mc:Fallback>
                  <p:oleObj name="Equation" r:id="rId12" imgW="177480" imgH="215640" progId="Equation.3">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759891" y="1646813"/>
                          <a:ext cx="489428" cy="6128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3" name="Object 42"/>
            <p:cNvGraphicFramePr>
              <a:graphicFrameLocks noChangeAspect="1"/>
            </p:cNvGraphicFramePr>
            <p:nvPr/>
          </p:nvGraphicFramePr>
          <p:xfrm>
            <a:off x="6576164" y="1613800"/>
            <a:ext cx="603297" cy="703516"/>
          </p:xfrm>
          <a:graphic>
            <a:graphicData uri="http://schemas.openxmlformats.org/presentationml/2006/ole">
              <mc:AlternateContent xmlns:mc="http://schemas.openxmlformats.org/markup-compatibility/2006">
                <mc:Choice xmlns:v="urn:schemas-microsoft-com:vml" Requires="v">
                  <p:oleObj spid="_x0000_s4151" name="Equation" r:id="rId14" imgW="190440" imgH="215640" progId="Equation.3">
                    <p:embed/>
                  </p:oleObj>
                </mc:Choice>
                <mc:Fallback>
                  <p:oleObj name="Equation" r:id="rId14" imgW="190440" imgH="215640" progId="Equation.3">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576164" y="1613800"/>
                          <a:ext cx="603297" cy="7035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4" name="Object 42"/>
            <p:cNvGraphicFramePr>
              <a:graphicFrameLocks noChangeAspect="1"/>
            </p:cNvGraphicFramePr>
            <p:nvPr/>
          </p:nvGraphicFramePr>
          <p:xfrm>
            <a:off x="3053178" y="1761443"/>
            <a:ext cx="566844" cy="661008"/>
          </p:xfrm>
          <a:graphic>
            <a:graphicData uri="http://schemas.openxmlformats.org/presentationml/2006/ole">
              <mc:AlternateContent xmlns:mc="http://schemas.openxmlformats.org/markup-compatibility/2006">
                <mc:Choice xmlns:v="urn:schemas-microsoft-com:vml" Requires="v">
                  <p:oleObj spid="_x0000_s4152" name="Equation" r:id="rId16" imgW="190440" imgH="215640" progId="Equation.3">
                    <p:embed/>
                  </p:oleObj>
                </mc:Choice>
                <mc:Fallback>
                  <p:oleObj name="Equation" r:id="rId16" imgW="190440" imgH="215640" progId="Equation.3">
                    <p:embed/>
                    <p:pic>
                      <p:nvPicPr>
                        <p:cNvPr id="0" name=""/>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053178" y="1761443"/>
                          <a:ext cx="566844" cy="6610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cxnSp>
          <p:nvCxnSpPr>
            <p:cNvPr id="45" name="Straight Arrow Connector 44"/>
            <p:cNvCxnSpPr/>
            <p:nvPr/>
          </p:nvCxnSpPr>
          <p:spPr bwMode="auto">
            <a:xfrm flipV="1">
              <a:off x="5837129" y="2855934"/>
              <a:ext cx="713983" cy="638828"/>
            </a:xfrm>
            <a:prstGeom prst="straightConnector1">
              <a:avLst/>
            </a:prstGeom>
            <a:noFill/>
            <a:ln w="44450" cap="flat" cmpd="sng" algn="ctr">
              <a:solidFill>
                <a:srgbClr val="1E562B"/>
              </a:solidFill>
              <a:prstDash val="solid"/>
              <a:round/>
              <a:headEnd type="none" w="med" len="med"/>
              <a:tailEnd type="arrow"/>
            </a:ln>
            <a:effectLst/>
          </p:spPr>
        </p:cxnSp>
        <p:graphicFrame>
          <p:nvGraphicFramePr>
            <p:cNvPr id="46" name="Object 11"/>
            <p:cNvGraphicFramePr>
              <a:graphicFrameLocks noChangeAspect="1"/>
            </p:cNvGraphicFramePr>
            <p:nvPr/>
          </p:nvGraphicFramePr>
          <p:xfrm>
            <a:off x="6618674" y="2764577"/>
            <a:ext cx="2525326" cy="1110047"/>
          </p:xfrm>
          <a:graphic>
            <a:graphicData uri="http://schemas.openxmlformats.org/presentationml/2006/ole">
              <mc:AlternateContent xmlns:mc="http://schemas.openxmlformats.org/markup-compatibility/2006">
                <mc:Choice xmlns:v="urn:schemas-microsoft-com:vml" Requires="v">
                  <p:oleObj spid="_x0000_s4153" name="Equation" r:id="rId18" imgW="1041120" imgH="457200" progId="Equation.3">
                    <p:embed/>
                  </p:oleObj>
                </mc:Choice>
                <mc:Fallback>
                  <p:oleObj name="Equation" r:id="rId18" imgW="1041120" imgH="457200" progId="Equation.3">
                    <p:embed/>
                    <p:pic>
                      <p:nvPicPr>
                        <p:cNvPr id="0" name=""/>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6618674" y="2764577"/>
                          <a:ext cx="2525326" cy="111004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47" name="Content Placeholder 2"/>
          <p:cNvSpPr txBox="1">
            <a:spLocks/>
          </p:cNvSpPr>
          <p:nvPr/>
        </p:nvSpPr>
        <p:spPr bwMode="auto">
          <a:xfrm>
            <a:off x="588724" y="2822531"/>
            <a:ext cx="3607496" cy="50641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marL="342900" marR="0" lvl="0" indent="-342900" algn="l" defTabSz="914400" rtl="0" eaLnBrk="1" fontAlgn="base" latinLnBrk="0" hangingPunct="1">
              <a:lnSpc>
                <a:spcPct val="100000"/>
              </a:lnSpc>
              <a:spcBef>
                <a:spcPct val="20000"/>
              </a:spcBef>
              <a:spcAft>
                <a:spcPct val="0"/>
              </a:spcAft>
              <a:buClr>
                <a:schemeClr val="folHlink"/>
              </a:buClr>
              <a:buSzPct val="90000"/>
              <a:buFont typeface="Wingdings" pitchFamily="2" charset="2"/>
              <a:buChar char="n"/>
              <a:tabLst/>
              <a:defRPr/>
            </a:pPr>
            <a:endParaRPr kumimoji="0" lang="en-US" sz="2400" b="0" i="0" u="none" strike="noStrike" kern="0" cap="none" spc="0" normalizeH="0" baseline="0" noProof="0" dirty="0">
              <a:ln>
                <a:noFill/>
              </a:ln>
              <a:solidFill>
                <a:schemeClr val="tx1"/>
              </a:solidFill>
              <a:effectLst/>
              <a:uLnTx/>
              <a:uFillTx/>
              <a:latin typeface="+mn-lt"/>
              <a:ea typeface="+mn-ea"/>
              <a:cs typeface="+mn-cs"/>
            </a:endParaRPr>
          </a:p>
        </p:txBody>
      </p:sp>
      <p:sp>
        <p:nvSpPr>
          <p:cNvPr id="48" name="Content Placeholder 2"/>
          <p:cNvSpPr txBox="1">
            <a:spLocks/>
          </p:cNvSpPr>
          <p:nvPr/>
        </p:nvSpPr>
        <p:spPr bwMode="auto">
          <a:xfrm>
            <a:off x="588723" y="2647167"/>
            <a:ext cx="3995803" cy="386636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marL="342900" marR="0" lvl="0" indent="-342900" algn="l" defTabSz="914400" rtl="0" eaLnBrk="1" fontAlgn="base" latinLnBrk="0" hangingPunct="1">
              <a:lnSpc>
                <a:spcPct val="100000"/>
              </a:lnSpc>
              <a:spcBef>
                <a:spcPct val="20000"/>
              </a:spcBef>
              <a:spcAft>
                <a:spcPct val="0"/>
              </a:spcAft>
              <a:buClr>
                <a:schemeClr val="folHlink"/>
              </a:buClr>
              <a:buSzPct val="90000"/>
              <a:buFont typeface="Wingdings" pitchFamily="2" charset="2"/>
              <a:buChar char="n"/>
              <a:tabLst/>
              <a:defRPr/>
            </a:pPr>
            <a:r>
              <a:rPr kumimoji="0" lang="en-US" sz="2400" b="0" i="0" u="none" strike="noStrike" kern="0" cap="none" spc="0" normalizeH="0" baseline="0" noProof="0" dirty="0" smtClean="0">
                <a:ln>
                  <a:noFill/>
                </a:ln>
                <a:solidFill>
                  <a:schemeClr val="tx1"/>
                </a:solidFill>
                <a:effectLst/>
                <a:uLnTx/>
                <a:uFillTx/>
                <a:latin typeface="+mn-lt"/>
                <a:ea typeface="+mn-ea"/>
                <a:cs typeface="+mn-cs"/>
              </a:rPr>
              <a:t>Single mass is vibrated along the drive axis</a:t>
            </a:r>
          </a:p>
          <a:p>
            <a:pPr marL="342900" marR="0" lvl="0" indent="-342900" algn="l" defTabSz="914400" rtl="0" eaLnBrk="1" fontAlgn="base" latinLnBrk="0" hangingPunct="1">
              <a:lnSpc>
                <a:spcPct val="100000"/>
              </a:lnSpc>
              <a:spcBef>
                <a:spcPct val="20000"/>
              </a:spcBef>
              <a:spcAft>
                <a:spcPct val="0"/>
              </a:spcAft>
              <a:buClr>
                <a:schemeClr val="folHlink"/>
              </a:buClr>
              <a:buSzPct val="90000"/>
              <a:buFont typeface="Wingdings" pitchFamily="2" charset="2"/>
              <a:buChar char="n"/>
              <a:tabLst/>
              <a:defRPr/>
            </a:pPr>
            <a:r>
              <a:rPr kumimoji="0" lang="en-US" sz="2400" b="0" i="0" u="none" strike="noStrike" kern="0" cap="none" spc="0" normalizeH="0" baseline="0" noProof="0" dirty="0" smtClean="0">
                <a:ln>
                  <a:noFill/>
                </a:ln>
                <a:solidFill>
                  <a:schemeClr val="tx1"/>
                </a:solidFill>
                <a:effectLst/>
                <a:uLnTx/>
                <a:uFillTx/>
                <a:latin typeface="+mn-lt"/>
                <a:ea typeface="+mn-ea"/>
                <a:cs typeface="+mn-cs"/>
              </a:rPr>
              <a:t>When gyroscope rotates</a:t>
            </a:r>
          </a:p>
          <a:p>
            <a:pPr marL="800100" lvl="1" indent="-342900" algn="l">
              <a:spcBef>
                <a:spcPct val="20000"/>
              </a:spcBef>
              <a:buClr>
                <a:schemeClr val="folHlink"/>
              </a:buClr>
              <a:buSzPct val="90000"/>
              <a:buFont typeface="Wingdings" pitchFamily="2" charset="2"/>
              <a:buChar char="n"/>
            </a:pPr>
            <a:r>
              <a:rPr kumimoji="0" lang="en-US" sz="2400" b="0" i="0" u="none" strike="noStrike" kern="0" cap="none" spc="0" normalizeH="0" baseline="0" noProof="0" dirty="0" err="1" smtClean="0">
                <a:ln>
                  <a:noFill/>
                </a:ln>
                <a:solidFill>
                  <a:schemeClr val="tx1"/>
                </a:solidFill>
                <a:effectLst/>
                <a:uLnTx/>
                <a:uFillTx/>
                <a:latin typeface="+mn-lt"/>
                <a:ea typeface="+mn-ea"/>
                <a:cs typeface="+mn-cs"/>
              </a:rPr>
              <a:t>Coriolis</a:t>
            </a:r>
            <a:r>
              <a:rPr kumimoji="0" lang="en-US" sz="2400" b="0" i="0" u="none" strike="noStrike" kern="0" cap="none" spc="0" normalizeH="0" baseline="0" noProof="0" dirty="0" smtClean="0">
                <a:ln>
                  <a:noFill/>
                </a:ln>
                <a:solidFill>
                  <a:schemeClr val="tx1"/>
                </a:solidFill>
                <a:effectLst/>
                <a:uLnTx/>
                <a:uFillTx/>
                <a:latin typeface="+mn-lt"/>
                <a:ea typeface="+mn-ea"/>
                <a:cs typeface="+mn-cs"/>
              </a:rPr>
              <a:t> Force induces vibration in the perpendicular direction</a:t>
            </a:r>
          </a:p>
          <a:p>
            <a:pPr marL="800100" lvl="1" indent="-342900" algn="l">
              <a:spcBef>
                <a:spcPct val="20000"/>
              </a:spcBef>
              <a:buClr>
                <a:schemeClr val="folHlink"/>
              </a:buClr>
              <a:buSzPct val="90000"/>
              <a:buFont typeface="Wingdings" pitchFamily="2" charset="2"/>
              <a:buChar char="n"/>
            </a:pPr>
            <a:r>
              <a:rPr lang="en-US" sz="2400" kern="0" dirty="0" smtClean="0">
                <a:latin typeface="+mn-lt"/>
              </a:rPr>
              <a:t>Angular velocity is computed from the secondary vibration</a:t>
            </a:r>
            <a:r>
              <a:rPr kumimoji="0" lang="en-US" sz="2400" b="0" i="0" u="none" strike="noStrike" kern="0" cap="none" spc="0" normalizeH="0" baseline="0" noProof="0" dirty="0" smtClean="0">
                <a:ln>
                  <a:noFill/>
                </a:ln>
                <a:solidFill>
                  <a:schemeClr val="tx1"/>
                </a:solidFill>
                <a:effectLst/>
                <a:uLnTx/>
                <a:uFillTx/>
                <a:latin typeface="+mn-lt"/>
                <a:ea typeface="+mn-ea"/>
                <a:cs typeface="+mn-cs"/>
              </a:rPr>
              <a:t>  </a:t>
            </a:r>
            <a:endParaRPr kumimoji="0" lang="en-US" sz="2400" b="0" i="0" u="none" strike="noStrike" kern="0" cap="none" spc="0" normalizeH="0" baseline="0" noProof="0" dirty="0">
              <a:ln>
                <a:noFill/>
              </a:ln>
              <a:solidFill>
                <a:schemeClr val="tx1"/>
              </a:solidFill>
              <a:effectLst/>
              <a:uLnTx/>
              <a:uFillTx/>
              <a:latin typeface="+mn-lt"/>
              <a:ea typeface="+mn-ea"/>
              <a:cs typeface="+mn-cs"/>
            </a:endParaRPr>
          </a:p>
        </p:txBody>
      </p:sp>
    </p:spTree>
    <p:extLst>
      <p:ext uri="{BB962C8B-B14F-4D97-AF65-F5344CB8AC3E}">
        <p14:creationId xmlns:p14="http://schemas.microsoft.com/office/powerpoint/2010/main" val="401881960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7762" name="Picture 2"/>
          <p:cNvPicPr>
            <a:picLocks noChangeAspect="1" noChangeArrowheads="1"/>
          </p:cNvPicPr>
          <p:nvPr/>
        </p:nvPicPr>
        <p:blipFill>
          <a:blip r:embed="rId3" cstate="print"/>
          <a:srcRect/>
          <a:stretch>
            <a:fillRect/>
          </a:stretch>
        </p:blipFill>
        <p:spPr bwMode="auto">
          <a:xfrm>
            <a:off x="6037545" y="2137251"/>
            <a:ext cx="2943616" cy="3552073"/>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smtClean="0"/>
              <a:t>Accelerometer- Mechanical </a:t>
            </a:r>
            <a:endParaRPr lang="en-US" dirty="0"/>
          </a:p>
        </p:txBody>
      </p:sp>
      <p:sp>
        <p:nvSpPr>
          <p:cNvPr id="3" name="Content Placeholder 2"/>
          <p:cNvSpPr>
            <a:spLocks noGrp="1"/>
          </p:cNvSpPr>
          <p:nvPr>
            <p:ph idx="1"/>
          </p:nvPr>
        </p:nvSpPr>
        <p:spPr>
          <a:xfrm>
            <a:off x="381000" y="1752600"/>
            <a:ext cx="5423769" cy="3261987"/>
          </a:xfrm>
        </p:spPr>
        <p:txBody>
          <a:bodyPr/>
          <a:lstStyle/>
          <a:p>
            <a:r>
              <a:rPr lang="en-US" sz="2000" dirty="0" smtClean="0"/>
              <a:t>Consists of a mass-spring system</a:t>
            </a:r>
          </a:p>
          <a:p>
            <a:r>
              <a:rPr lang="en-US" sz="2000" dirty="0" smtClean="0"/>
              <a:t>Displacement of the mass measured using displacement pickoff</a:t>
            </a:r>
          </a:p>
          <a:p>
            <a:r>
              <a:rPr lang="en-US" sz="2000" dirty="0" smtClean="0"/>
              <a:t>Displacement pickoff gives a signal proportional to Force through spring constant</a:t>
            </a:r>
          </a:p>
          <a:p>
            <a:r>
              <a:rPr lang="en-US" sz="2000" dirty="0" smtClean="0"/>
              <a:t>Acceleration is calculated from the Force by Newton’s 2</a:t>
            </a:r>
            <a:r>
              <a:rPr lang="en-US" sz="2000" baseline="30000" dirty="0" smtClean="0"/>
              <a:t>nd</a:t>
            </a:r>
            <a:r>
              <a:rPr lang="en-US" sz="2000" dirty="0" smtClean="0"/>
              <a:t> Law</a:t>
            </a:r>
            <a:endParaRPr lang="en-US" sz="2000" dirty="0"/>
          </a:p>
        </p:txBody>
      </p:sp>
      <p:graphicFrame>
        <p:nvGraphicFramePr>
          <p:cNvPr id="5" name="Object 11"/>
          <p:cNvGraphicFramePr>
            <a:graphicFrameLocks noChangeAspect="1"/>
          </p:cNvGraphicFramePr>
          <p:nvPr/>
        </p:nvGraphicFramePr>
        <p:xfrm>
          <a:off x="2103590" y="4854640"/>
          <a:ext cx="1555686" cy="669337"/>
        </p:xfrm>
        <a:graphic>
          <a:graphicData uri="http://schemas.openxmlformats.org/presentationml/2006/ole">
            <mc:AlternateContent xmlns:mc="http://schemas.openxmlformats.org/markup-compatibility/2006">
              <mc:Choice xmlns:v="urn:schemas-microsoft-com:vml" Requires="v">
                <p:oleObj spid="_x0000_s5128" name="Equation" r:id="rId4" imgW="507960" imgH="215640" progId="Equation.3">
                  <p:embed/>
                </p:oleObj>
              </mc:Choice>
              <mc:Fallback>
                <p:oleObj name="Equation" r:id="rId4" imgW="507960" imgH="21564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03590" y="4854640"/>
                        <a:ext cx="1555686" cy="6693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75277802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Accelerometer- Solid State</a:t>
            </a:r>
            <a:endParaRPr lang="en-US" dirty="0"/>
          </a:p>
        </p:txBody>
      </p:sp>
      <p:sp>
        <p:nvSpPr>
          <p:cNvPr id="3" name="Content Placeholder 2"/>
          <p:cNvSpPr>
            <a:spLocks noGrp="1"/>
          </p:cNvSpPr>
          <p:nvPr>
            <p:ph idx="1"/>
          </p:nvPr>
        </p:nvSpPr>
        <p:spPr>
          <a:xfrm>
            <a:off x="533400" y="2207003"/>
            <a:ext cx="7772400" cy="4572000"/>
          </a:xfrm>
        </p:spPr>
        <p:txBody>
          <a:bodyPr/>
          <a:lstStyle/>
          <a:p>
            <a:r>
              <a:rPr lang="en-US" sz="2000" dirty="0" smtClean="0"/>
              <a:t>There are various types</a:t>
            </a:r>
          </a:p>
          <a:p>
            <a:pPr lvl="1"/>
            <a:r>
              <a:rPr lang="en-US" sz="2000" dirty="0" smtClean="0"/>
              <a:t>Surface acoustic wave </a:t>
            </a:r>
          </a:p>
          <a:p>
            <a:pPr lvl="1"/>
            <a:r>
              <a:rPr lang="en-US" sz="2000" dirty="0" smtClean="0"/>
              <a:t>Vibratory</a:t>
            </a:r>
          </a:p>
          <a:p>
            <a:pPr lvl="1"/>
            <a:r>
              <a:rPr lang="en-US" sz="2000" dirty="0" smtClean="0"/>
              <a:t>Silicon and Quartz Devices</a:t>
            </a:r>
          </a:p>
          <a:p>
            <a:pPr lvl="1"/>
            <a:endParaRPr lang="en-US" sz="2000" dirty="0" smtClean="0"/>
          </a:p>
          <a:p>
            <a:pPr lvl="1"/>
            <a:endParaRPr lang="en-US" sz="2000" dirty="0" smtClean="0"/>
          </a:p>
          <a:p>
            <a:r>
              <a:rPr lang="en-US" sz="2000" dirty="0" smtClean="0"/>
              <a:t>Surface Acoustic Wave (SAW)</a:t>
            </a:r>
          </a:p>
          <a:p>
            <a:pPr lvl="1"/>
            <a:r>
              <a:rPr lang="en-US" sz="2000" dirty="0" smtClean="0"/>
              <a:t>Consists of cantilever beam resonating at a particular frequency</a:t>
            </a:r>
          </a:p>
          <a:p>
            <a:pPr lvl="1"/>
            <a:r>
              <a:rPr lang="en-US" sz="2000" dirty="0" smtClean="0"/>
              <a:t>A mass attached to the free end</a:t>
            </a:r>
          </a:p>
          <a:p>
            <a:pPr lvl="1"/>
            <a:r>
              <a:rPr lang="en-US" sz="2000" dirty="0" smtClean="0"/>
              <a:t>Acceleration changes the frequency</a:t>
            </a:r>
          </a:p>
          <a:p>
            <a:pPr lvl="1"/>
            <a:r>
              <a:rPr lang="en-US" sz="2000" dirty="0" smtClean="0"/>
              <a:t>Acceleration is calculated from frequency measurement</a:t>
            </a:r>
          </a:p>
          <a:p>
            <a:pPr lvl="1"/>
            <a:endParaRPr lang="en-US" sz="2400" dirty="0"/>
          </a:p>
        </p:txBody>
      </p:sp>
      <p:pic>
        <p:nvPicPr>
          <p:cNvPr id="758786" name="Picture 2"/>
          <p:cNvPicPr>
            <a:picLocks noChangeAspect="1" noChangeArrowheads="1"/>
          </p:cNvPicPr>
          <p:nvPr/>
        </p:nvPicPr>
        <p:blipFill>
          <a:blip r:embed="rId2" cstate="print"/>
          <a:srcRect/>
          <a:stretch>
            <a:fillRect/>
          </a:stretch>
        </p:blipFill>
        <p:spPr bwMode="auto">
          <a:xfrm>
            <a:off x="5410200" y="1828800"/>
            <a:ext cx="3162300" cy="2686050"/>
          </a:xfrm>
          <a:prstGeom prst="rect">
            <a:avLst/>
          </a:prstGeom>
          <a:noFill/>
          <a:ln w="9525">
            <a:noFill/>
            <a:miter lim="800000"/>
            <a:headEnd/>
            <a:tailEnd/>
          </a:ln>
        </p:spPr>
      </p:pic>
    </p:spTree>
    <p:extLst>
      <p:ext uri="{BB962C8B-B14F-4D97-AF65-F5344CB8AC3E}">
        <p14:creationId xmlns:p14="http://schemas.microsoft.com/office/powerpoint/2010/main" val="327967655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Accelerometer- MEMS</a:t>
            </a:r>
            <a:endParaRPr lang="en-US" dirty="0"/>
          </a:p>
        </p:txBody>
      </p:sp>
      <p:sp>
        <p:nvSpPr>
          <p:cNvPr id="3" name="Content Placeholder 2"/>
          <p:cNvSpPr>
            <a:spLocks noGrp="1"/>
          </p:cNvSpPr>
          <p:nvPr>
            <p:ph idx="1"/>
          </p:nvPr>
        </p:nvSpPr>
        <p:spPr/>
        <p:txBody>
          <a:bodyPr/>
          <a:lstStyle/>
          <a:p>
            <a:r>
              <a:rPr lang="en-US" sz="2800" dirty="0" smtClean="0"/>
              <a:t>Manufactured using MEMS techniques</a:t>
            </a:r>
          </a:p>
          <a:p>
            <a:r>
              <a:rPr lang="en-US" sz="2800" dirty="0" smtClean="0"/>
              <a:t>MEMS accelerometers use the same principles as mechanical and solid state sensors</a:t>
            </a:r>
          </a:p>
          <a:p>
            <a:r>
              <a:rPr lang="en-US" sz="2800" dirty="0" smtClean="0"/>
              <a:t>Two main classes</a:t>
            </a:r>
          </a:p>
          <a:p>
            <a:pPr lvl="1"/>
            <a:r>
              <a:rPr lang="en-US" sz="2400" dirty="0" smtClean="0"/>
              <a:t>Mechanical </a:t>
            </a:r>
          </a:p>
          <a:p>
            <a:pPr lvl="2"/>
            <a:r>
              <a:rPr lang="en-US" sz="2000" dirty="0" smtClean="0"/>
              <a:t>Measure displacement of a supported mass</a:t>
            </a:r>
          </a:p>
          <a:p>
            <a:pPr lvl="1"/>
            <a:r>
              <a:rPr lang="en-US" sz="2400" dirty="0" smtClean="0"/>
              <a:t>Others</a:t>
            </a:r>
          </a:p>
          <a:p>
            <a:pPr lvl="2"/>
            <a:r>
              <a:rPr lang="en-US" sz="2000" dirty="0" smtClean="0"/>
              <a:t>Measure frequency change of a vibrating element</a:t>
            </a:r>
          </a:p>
          <a:p>
            <a:pPr lvl="2"/>
            <a:r>
              <a:rPr lang="en-US" sz="2000" dirty="0" smtClean="0"/>
              <a:t>Like SAW   </a:t>
            </a:r>
            <a:endParaRPr lang="en-US" sz="2000" dirty="0"/>
          </a:p>
        </p:txBody>
      </p:sp>
    </p:spTree>
    <p:extLst>
      <p:ext uri="{BB962C8B-B14F-4D97-AF65-F5344CB8AC3E}">
        <p14:creationId xmlns:p14="http://schemas.microsoft.com/office/powerpoint/2010/main" val="209029520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8054236" cy="838200"/>
          </a:xfrm>
        </p:spPr>
        <p:txBody>
          <a:bodyPr/>
          <a:lstStyle/>
          <a:p>
            <a:r>
              <a:rPr lang="en-US" sz="3200" dirty="0" smtClean="0"/>
              <a:t>MEMS Sensors compared to Others</a:t>
            </a:r>
            <a:endParaRPr lang="en-US" sz="3200" dirty="0"/>
          </a:p>
        </p:txBody>
      </p:sp>
      <p:sp>
        <p:nvSpPr>
          <p:cNvPr id="3" name="Content Placeholder 2"/>
          <p:cNvSpPr>
            <a:spLocks noGrp="1"/>
          </p:cNvSpPr>
          <p:nvPr>
            <p:ph idx="1"/>
          </p:nvPr>
        </p:nvSpPr>
        <p:spPr>
          <a:xfrm>
            <a:off x="609600" y="1295400"/>
            <a:ext cx="7772400" cy="4710830"/>
          </a:xfrm>
        </p:spPr>
        <p:txBody>
          <a:bodyPr/>
          <a:lstStyle/>
          <a:p>
            <a:r>
              <a:rPr lang="en-US" sz="2000" dirty="0" smtClean="0"/>
              <a:t>Advantages</a:t>
            </a:r>
            <a:endParaRPr lang="en-US" sz="2400" dirty="0" smtClean="0"/>
          </a:p>
          <a:p>
            <a:pPr lvl="1"/>
            <a:r>
              <a:rPr lang="en-US" sz="2000" dirty="0" smtClean="0"/>
              <a:t>small size</a:t>
            </a:r>
          </a:p>
          <a:p>
            <a:pPr lvl="1"/>
            <a:r>
              <a:rPr lang="en-US" sz="2000" dirty="0" smtClean="0"/>
              <a:t>low weight</a:t>
            </a:r>
          </a:p>
          <a:p>
            <a:pPr lvl="1"/>
            <a:r>
              <a:rPr lang="en-US" sz="2000" dirty="0" smtClean="0"/>
              <a:t>rugged construction</a:t>
            </a:r>
          </a:p>
          <a:p>
            <a:pPr lvl="1"/>
            <a:r>
              <a:rPr lang="en-US" sz="2000" dirty="0" smtClean="0"/>
              <a:t>low power consumption</a:t>
            </a:r>
          </a:p>
          <a:p>
            <a:pPr lvl="1"/>
            <a:r>
              <a:rPr lang="en-US" sz="2000" dirty="0" smtClean="0"/>
              <a:t>short start-up time</a:t>
            </a:r>
          </a:p>
          <a:p>
            <a:pPr lvl="1"/>
            <a:r>
              <a:rPr lang="en-US" sz="2000" dirty="0" smtClean="0"/>
              <a:t>inexpensive to produce (in high volume)</a:t>
            </a:r>
          </a:p>
          <a:p>
            <a:pPr lvl="1"/>
            <a:r>
              <a:rPr lang="en-US" sz="2000" dirty="0" smtClean="0"/>
              <a:t>high reliability</a:t>
            </a:r>
          </a:p>
          <a:p>
            <a:pPr lvl="1"/>
            <a:r>
              <a:rPr lang="en-US" sz="2000" dirty="0" smtClean="0"/>
              <a:t>low maintenance</a:t>
            </a:r>
          </a:p>
          <a:p>
            <a:pPr lvl="1"/>
            <a:r>
              <a:rPr lang="en-US" sz="2000" dirty="0" smtClean="0"/>
              <a:t>compatible with operations in hostile environments</a:t>
            </a:r>
          </a:p>
          <a:p>
            <a:r>
              <a:rPr lang="en-US" sz="2000" dirty="0" smtClean="0"/>
              <a:t>Disadvantage</a:t>
            </a:r>
          </a:p>
          <a:p>
            <a:pPr lvl="1"/>
            <a:r>
              <a:rPr lang="en-US" sz="2000" dirty="0" smtClean="0"/>
              <a:t>far less accurate</a:t>
            </a:r>
            <a:endParaRPr lang="en-US" sz="2000" dirty="0"/>
          </a:p>
        </p:txBody>
      </p:sp>
    </p:spTree>
    <p:extLst>
      <p:ext uri="{BB962C8B-B14F-4D97-AF65-F5344CB8AC3E}">
        <p14:creationId xmlns:p14="http://schemas.microsoft.com/office/powerpoint/2010/main" val="400223402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p:txBody>
          <a:bodyPr/>
          <a:lstStyle/>
          <a:p>
            <a:pPr eaLnBrk="1" hangingPunct="1"/>
            <a:r>
              <a:rPr lang="en-US" altLang="en-US" dirty="0" smtClean="0"/>
              <a:t>Encoders</a:t>
            </a:r>
          </a:p>
        </p:txBody>
      </p:sp>
      <p:sp>
        <p:nvSpPr>
          <p:cNvPr id="45059" name="Rectangle 3"/>
          <p:cNvSpPr>
            <a:spLocks noGrp="1" noChangeArrowheads="1"/>
          </p:cNvSpPr>
          <p:nvPr>
            <p:ph type="body" idx="1"/>
          </p:nvPr>
        </p:nvSpPr>
        <p:spPr>
          <a:xfrm>
            <a:off x="4343400" y="1755119"/>
            <a:ext cx="4343400" cy="3652562"/>
          </a:xfrm>
        </p:spPr>
        <p:txBody>
          <a:bodyPr/>
          <a:lstStyle/>
          <a:p>
            <a:pPr eaLnBrk="1" hangingPunct="1">
              <a:lnSpc>
                <a:spcPct val="80000"/>
              </a:lnSpc>
              <a:spcBef>
                <a:spcPts val="1800"/>
              </a:spcBef>
            </a:pPr>
            <a:r>
              <a:rPr lang="en-US" altLang="en-US" sz="2000" dirty="0" smtClean="0"/>
              <a:t>Encoders measure linear or angular displacement.</a:t>
            </a:r>
          </a:p>
          <a:p>
            <a:pPr eaLnBrk="1" hangingPunct="1">
              <a:lnSpc>
                <a:spcPct val="80000"/>
              </a:lnSpc>
              <a:spcBef>
                <a:spcPts val="1800"/>
              </a:spcBef>
            </a:pPr>
            <a:r>
              <a:rPr lang="en-US" altLang="en-US" sz="2000" dirty="0" smtClean="0"/>
              <a:t>Rotary encoders can be used to measure the rotation of a motor or wheel.</a:t>
            </a:r>
          </a:p>
          <a:p>
            <a:pPr eaLnBrk="1" hangingPunct="1">
              <a:lnSpc>
                <a:spcPct val="80000"/>
              </a:lnSpc>
              <a:spcBef>
                <a:spcPts val="1800"/>
              </a:spcBef>
            </a:pPr>
            <a:r>
              <a:rPr lang="en-US" altLang="en-US" sz="2000" dirty="0" smtClean="0"/>
              <a:t>With the help of a microprocessor and software they can be used to determine vehicle velocity and position.</a:t>
            </a:r>
          </a:p>
          <a:p>
            <a:pPr eaLnBrk="1" hangingPunct="1">
              <a:lnSpc>
                <a:spcPct val="80000"/>
              </a:lnSpc>
              <a:spcBef>
                <a:spcPts val="1800"/>
              </a:spcBef>
            </a:pPr>
            <a:r>
              <a:rPr lang="en-US" altLang="en-US" sz="2000" dirty="0" smtClean="0"/>
              <a:t>Incremental (or relative) encoders measure changes in position.  </a:t>
            </a:r>
          </a:p>
          <a:p>
            <a:pPr eaLnBrk="1" hangingPunct="1">
              <a:lnSpc>
                <a:spcPct val="80000"/>
              </a:lnSpc>
              <a:spcBef>
                <a:spcPts val="1800"/>
              </a:spcBef>
            </a:pPr>
            <a:r>
              <a:rPr lang="en-US" altLang="en-US" sz="2000" dirty="0" smtClean="0"/>
              <a:t>Absolute Encoders are self referencing and provide a unique signal for each measurable position within its range.</a:t>
            </a:r>
          </a:p>
        </p:txBody>
      </p:sp>
      <p:pic>
        <p:nvPicPr>
          <p:cNvPr id="45060" name="Picture 4" descr="encoder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5453" y="1705708"/>
            <a:ext cx="2478832" cy="20786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061" name="Picture 5" descr="incrementalscheibe encod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2839" y="4814434"/>
            <a:ext cx="1354922" cy="1364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062" name="Picture 6" descr="absolutscheibe encod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02056" y="4636433"/>
            <a:ext cx="1622088" cy="1593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063" name="Rectangle 7"/>
          <p:cNvSpPr>
            <a:spLocks noChangeArrowheads="1"/>
          </p:cNvSpPr>
          <p:nvPr/>
        </p:nvSpPr>
        <p:spPr bwMode="auto">
          <a:xfrm>
            <a:off x="685800" y="6205838"/>
            <a:ext cx="2878138" cy="151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a:solidFill>
                  <a:schemeClr val="tx1"/>
                </a:solidFill>
                <a:latin typeface="Arial" charset="0"/>
                <a:cs typeface="Arial" charset="0"/>
              </a:defRPr>
            </a:lvl1pPr>
            <a:lvl2pPr marL="742950" indent="-285750" eaLnBrk="0" hangingPunct="0">
              <a:defRPr sz="1600">
                <a:solidFill>
                  <a:schemeClr val="tx1"/>
                </a:solidFill>
                <a:latin typeface="Arial" charset="0"/>
                <a:cs typeface="Arial" charset="0"/>
              </a:defRPr>
            </a:lvl2pPr>
            <a:lvl3pPr marL="1143000" indent="-228600" eaLnBrk="0" hangingPunct="0">
              <a:defRPr sz="1600">
                <a:solidFill>
                  <a:schemeClr val="tx1"/>
                </a:solidFill>
                <a:latin typeface="Arial" charset="0"/>
                <a:cs typeface="Arial" charset="0"/>
              </a:defRPr>
            </a:lvl3pPr>
            <a:lvl4pPr marL="1600200" indent="-228600" eaLnBrk="0" hangingPunct="0">
              <a:defRPr sz="1600">
                <a:solidFill>
                  <a:schemeClr val="tx1"/>
                </a:solidFill>
                <a:latin typeface="Arial" charset="0"/>
                <a:cs typeface="Arial" charset="0"/>
              </a:defRPr>
            </a:lvl4pPr>
            <a:lvl5pPr marL="2057400" indent="-228600" eaLnBrk="0" hangingPunct="0">
              <a:defRPr sz="1600">
                <a:solidFill>
                  <a:schemeClr val="tx1"/>
                </a:solidFill>
                <a:latin typeface="Arial" charset="0"/>
                <a:cs typeface="Arial" charset="0"/>
              </a:defRPr>
            </a:lvl5pPr>
            <a:lvl6pPr marL="2514600" indent="-228600" eaLnBrk="0" fontAlgn="base" hangingPunct="0">
              <a:spcBef>
                <a:spcPct val="0"/>
              </a:spcBef>
              <a:spcAft>
                <a:spcPct val="0"/>
              </a:spcAft>
              <a:defRPr sz="1600">
                <a:solidFill>
                  <a:schemeClr val="tx1"/>
                </a:solidFill>
                <a:latin typeface="Arial" charset="0"/>
                <a:cs typeface="Arial" charset="0"/>
              </a:defRPr>
            </a:lvl6pPr>
            <a:lvl7pPr marL="2971800" indent="-228600" eaLnBrk="0" fontAlgn="base" hangingPunct="0">
              <a:spcBef>
                <a:spcPct val="0"/>
              </a:spcBef>
              <a:spcAft>
                <a:spcPct val="0"/>
              </a:spcAft>
              <a:defRPr sz="1600">
                <a:solidFill>
                  <a:schemeClr val="tx1"/>
                </a:solidFill>
                <a:latin typeface="Arial" charset="0"/>
                <a:cs typeface="Arial" charset="0"/>
              </a:defRPr>
            </a:lvl7pPr>
            <a:lvl8pPr marL="3429000" indent="-228600" eaLnBrk="0" fontAlgn="base" hangingPunct="0">
              <a:spcBef>
                <a:spcPct val="0"/>
              </a:spcBef>
              <a:spcAft>
                <a:spcPct val="0"/>
              </a:spcAft>
              <a:defRPr sz="1600">
                <a:solidFill>
                  <a:schemeClr val="tx1"/>
                </a:solidFill>
                <a:latin typeface="Arial" charset="0"/>
                <a:cs typeface="Arial" charset="0"/>
              </a:defRPr>
            </a:lvl8pPr>
            <a:lvl9pPr marL="3886200" indent="-228600" eaLnBrk="0" fontAlgn="base" hangingPunct="0">
              <a:spcBef>
                <a:spcPct val="0"/>
              </a:spcBef>
              <a:spcAft>
                <a:spcPct val="0"/>
              </a:spcAft>
              <a:defRPr sz="1600">
                <a:solidFill>
                  <a:schemeClr val="tx1"/>
                </a:solidFill>
                <a:latin typeface="Arial" charset="0"/>
                <a:cs typeface="Arial" charset="0"/>
              </a:defRPr>
            </a:lvl9pPr>
          </a:lstStyle>
          <a:p>
            <a:pPr eaLnBrk="1" hangingPunct="1"/>
            <a:r>
              <a:rPr lang="en-US" altLang="en-US" sz="1000"/>
              <a:t>http://www.deemencoders.com/Howitworks.html</a:t>
            </a:r>
          </a:p>
        </p:txBody>
      </p:sp>
      <p:sp>
        <p:nvSpPr>
          <p:cNvPr id="45064" name="Text Box 8"/>
          <p:cNvSpPr txBox="1">
            <a:spLocks noChangeArrowheads="1"/>
          </p:cNvSpPr>
          <p:nvPr/>
        </p:nvSpPr>
        <p:spPr bwMode="auto">
          <a:xfrm>
            <a:off x="441325" y="4378625"/>
            <a:ext cx="1246188" cy="2089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a:solidFill>
                  <a:schemeClr val="tx1"/>
                </a:solidFill>
                <a:latin typeface="Arial" charset="0"/>
                <a:cs typeface="Arial" charset="0"/>
              </a:defRPr>
            </a:lvl1pPr>
            <a:lvl2pPr marL="742950" indent="-285750" eaLnBrk="0" hangingPunct="0">
              <a:defRPr sz="1600">
                <a:solidFill>
                  <a:schemeClr val="tx1"/>
                </a:solidFill>
                <a:latin typeface="Arial" charset="0"/>
                <a:cs typeface="Arial" charset="0"/>
              </a:defRPr>
            </a:lvl2pPr>
            <a:lvl3pPr marL="1143000" indent="-228600" eaLnBrk="0" hangingPunct="0">
              <a:defRPr sz="1600">
                <a:solidFill>
                  <a:schemeClr val="tx1"/>
                </a:solidFill>
                <a:latin typeface="Arial" charset="0"/>
                <a:cs typeface="Arial" charset="0"/>
              </a:defRPr>
            </a:lvl3pPr>
            <a:lvl4pPr marL="1600200" indent="-228600" eaLnBrk="0" hangingPunct="0">
              <a:defRPr sz="1600">
                <a:solidFill>
                  <a:schemeClr val="tx1"/>
                </a:solidFill>
                <a:latin typeface="Arial" charset="0"/>
                <a:cs typeface="Arial" charset="0"/>
              </a:defRPr>
            </a:lvl4pPr>
            <a:lvl5pPr marL="2057400" indent="-228600" eaLnBrk="0" hangingPunct="0">
              <a:defRPr sz="1600">
                <a:solidFill>
                  <a:schemeClr val="tx1"/>
                </a:solidFill>
                <a:latin typeface="Arial" charset="0"/>
                <a:cs typeface="Arial" charset="0"/>
              </a:defRPr>
            </a:lvl5pPr>
            <a:lvl6pPr marL="2514600" indent="-228600" eaLnBrk="0" fontAlgn="base" hangingPunct="0">
              <a:spcBef>
                <a:spcPct val="0"/>
              </a:spcBef>
              <a:spcAft>
                <a:spcPct val="0"/>
              </a:spcAft>
              <a:defRPr sz="1600">
                <a:solidFill>
                  <a:schemeClr val="tx1"/>
                </a:solidFill>
                <a:latin typeface="Arial" charset="0"/>
                <a:cs typeface="Arial" charset="0"/>
              </a:defRPr>
            </a:lvl6pPr>
            <a:lvl7pPr marL="2971800" indent="-228600" eaLnBrk="0" fontAlgn="base" hangingPunct="0">
              <a:spcBef>
                <a:spcPct val="0"/>
              </a:spcBef>
              <a:spcAft>
                <a:spcPct val="0"/>
              </a:spcAft>
              <a:defRPr sz="1600">
                <a:solidFill>
                  <a:schemeClr val="tx1"/>
                </a:solidFill>
                <a:latin typeface="Arial" charset="0"/>
                <a:cs typeface="Arial" charset="0"/>
              </a:defRPr>
            </a:lvl7pPr>
            <a:lvl8pPr marL="3429000" indent="-228600" eaLnBrk="0" fontAlgn="base" hangingPunct="0">
              <a:spcBef>
                <a:spcPct val="0"/>
              </a:spcBef>
              <a:spcAft>
                <a:spcPct val="0"/>
              </a:spcAft>
              <a:defRPr sz="1600">
                <a:solidFill>
                  <a:schemeClr val="tx1"/>
                </a:solidFill>
                <a:latin typeface="Arial" charset="0"/>
                <a:cs typeface="Arial" charset="0"/>
              </a:defRPr>
            </a:lvl8pPr>
            <a:lvl9pPr marL="3886200" indent="-228600" eaLnBrk="0" fontAlgn="base" hangingPunct="0">
              <a:spcBef>
                <a:spcPct val="0"/>
              </a:spcBef>
              <a:spcAft>
                <a:spcPct val="0"/>
              </a:spcAft>
              <a:defRPr sz="1600">
                <a:solidFill>
                  <a:schemeClr val="tx1"/>
                </a:solidFill>
                <a:latin typeface="Arial" charset="0"/>
                <a:cs typeface="Arial" charset="0"/>
              </a:defRPr>
            </a:lvl9pPr>
          </a:lstStyle>
          <a:p>
            <a:pPr eaLnBrk="1" hangingPunct="1"/>
            <a:r>
              <a:rPr lang="en-US" altLang="en-US"/>
              <a:t>Incremental</a:t>
            </a:r>
          </a:p>
        </p:txBody>
      </p:sp>
      <p:sp>
        <p:nvSpPr>
          <p:cNvPr id="45065" name="Text Box 9"/>
          <p:cNvSpPr txBox="1">
            <a:spLocks noChangeArrowheads="1"/>
          </p:cNvSpPr>
          <p:nvPr/>
        </p:nvSpPr>
        <p:spPr bwMode="auto">
          <a:xfrm>
            <a:off x="2667000" y="4393620"/>
            <a:ext cx="973138" cy="2298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a:solidFill>
                  <a:schemeClr val="tx1"/>
                </a:solidFill>
                <a:latin typeface="Arial" charset="0"/>
                <a:cs typeface="Arial" charset="0"/>
              </a:defRPr>
            </a:lvl1pPr>
            <a:lvl2pPr marL="742950" indent="-285750" eaLnBrk="0" hangingPunct="0">
              <a:defRPr sz="1600">
                <a:solidFill>
                  <a:schemeClr val="tx1"/>
                </a:solidFill>
                <a:latin typeface="Arial" charset="0"/>
                <a:cs typeface="Arial" charset="0"/>
              </a:defRPr>
            </a:lvl2pPr>
            <a:lvl3pPr marL="1143000" indent="-228600" eaLnBrk="0" hangingPunct="0">
              <a:defRPr sz="1600">
                <a:solidFill>
                  <a:schemeClr val="tx1"/>
                </a:solidFill>
                <a:latin typeface="Arial" charset="0"/>
                <a:cs typeface="Arial" charset="0"/>
              </a:defRPr>
            </a:lvl3pPr>
            <a:lvl4pPr marL="1600200" indent="-228600" eaLnBrk="0" hangingPunct="0">
              <a:defRPr sz="1600">
                <a:solidFill>
                  <a:schemeClr val="tx1"/>
                </a:solidFill>
                <a:latin typeface="Arial" charset="0"/>
                <a:cs typeface="Arial" charset="0"/>
              </a:defRPr>
            </a:lvl4pPr>
            <a:lvl5pPr marL="2057400" indent="-228600" eaLnBrk="0" hangingPunct="0">
              <a:defRPr sz="1600">
                <a:solidFill>
                  <a:schemeClr val="tx1"/>
                </a:solidFill>
                <a:latin typeface="Arial" charset="0"/>
                <a:cs typeface="Arial" charset="0"/>
              </a:defRPr>
            </a:lvl5pPr>
            <a:lvl6pPr marL="2514600" indent="-228600" eaLnBrk="0" fontAlgn="base" hangingPunct="0">
              <a:spcBef>
                <a:spcPct val="0"/>
              </a:spcBef>
              <a:spcAft>
                <a:spcPct val="0"/>
              </a:spcAft>
              <a:defRPr sz="1600">
                <a:solidFill>
                  <a:schemeClr val="tx1"/>
                </a:solidFill>
                <a:latin typeface="Arial" charset="0"/>
                <a:cs typeface="Arial" charset="0"/>
              </a:defRPr>
            </a:lvl6pPr>
            <a:lvl7pPr marL="2971800" indent="-228600" eaLnBrk="0" fontAlgn="base" hangingPunct="0">
              <a:spcBef>
                <a:spcPct val="0"/>
              </a:spcBef>
              <a:spcAft>
                <a:spcPct val="0"/>
              </a:spcAft>
              <a:defRPr sz="1600">
                <a:solidFill>
                  <a:schemeClr val="tx1"/>
                </a:solidFill>
                <a:latin typeface="Arial" charset="0"/>
                <a:cs typeface="Arial" charset="0"/>
              </a:defRPr>
            </a:lvl7pPr>
            <a:lvl8pPr marL="3429000" indent="-228600" eaLnBrk="0" fontAlgn="base" hangingPunct="0">
              <a:spcBef>
                <a:spcPct val="0"/>
              </a:spcBef>
              <a:spcAft>
                <a:spcPct val="0"/>
              </a:spcAft>
              <a:defRPr sz="1600">
                <a:solidFill>
                  <a:schemeClr val="tx1"/>
                </a:solidFill>
                <a:latin typeface="Arial" charset="0"/>
                <a:cs typeface="Arial" charset="0"/>
              </a:defRPr>
            </a:lvl8pPr>
            <a:lvl9pPr marL="3886200" indent="-228600" eaLnBrk="0" fontAlgn="base" hangingPunct="0">
              <a:spcBef>
                <a:spcPct val="0"/>
              </a:spcBef>
              <a:spcAft>
                <a:spcPct val="0"/>
              </a:spcAft>
              <a:defRPr sz="1600">
                <a:solidFill>
                  <a:schemeClr val="tx1"/>
                </a:solidFill>
                <a:latin typeface="Arial" charset="0"/>
                <a:cs typeface="Arial" charset="0"/>
              </a:defRPr>
            </a:lvl9pPr>
          </a:lstStyle>
          <a:p>
            <a:pPr eaLnBrk="1" hangingPunct="1"/>
            <a:r>
              <a:rPr lang="en-US" altLang="en-US" dirty="0"/>
              <a:t>Absolute</a:t>
            </a:r>
          </a:p>
        </p:txBody>
      </p:sp>
      <p:sp>
        <p:nvSpPr>
          <p:cNvPr id="45066" name="Text Box 10"/>
          <p:cNvSpPr txBox="1">
            <a:spLocks noChangeArrowheads="1"/>
          </p:cNvSpPr>
          <p:nvPr/>
        </p:nvSpPr>
        <p:spPr bwMode="auto">
          <a:xfrm>
            <a:off x="762000" y="3960128"/>
            <a:ext cx="2971800" cy="1669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a:solidFill>
                  <a:schemeClr val="tx1"/>
                </a:solidFill>
                <a:latin typeface="Arial" charset="0"/>
                <a:cs typeface="Arial" charset="0"/>
              </a:defRPr>
            </a:lvl1pPr>
            <a:lvl2pPr marL="742950" indent="-285750" eaLnBrk="0" hangingPunct="0">
              <a:defRPr sz="1600">
                <a:solidFill>
                  <a:schemeClr val="tx1"/>
                </a:solidFill>
                <a:latin typeface="Arial" charset="0"/>
                <a:cs typeface="Arial" charset="0"/>
              </a:defRPr>
            </a:lvl2pPr>
            <a:lvl3pPr marL="1143000" indent="-228600" eaLnBrk="0" hangingPunct="0">
              <a:defRPr sz="1600">
                <a:solidFill>
                  <a:schemeClr val="tx1"/>
                </a:solidFill>
                <a:latin typeface="Arial" charset="0"/>
                <a:cs typeface="Arial" charset="0"/>
              </a:defRPr>
            </a:lvl3pPr>
            <a:lvl4pPr marL="1600200" indent="-228600" eaLnBrk="0" hangingPunct="0">
              <a:defRPr sz="1600">
                <a:solidFill>
                  <a:schemeClr val="tx1"/>
                </a:solidFill>
                <a:latin typeface="Arial" charset="0"/>
                <a:cs typeface="Arial" charset="0"/>
              </a:defRPr>
            </a:lvl4pPr>
            <a:lvl5pPr marL="2057400" indent="-228600" eaLnBrk="0" hangingPunct="0">
              <a:defRPr sz="1600">
                <a:solidFill>
                  <a:schemeClr val="tx1"/>
                </a:solidFill>
                <a:latin typeface="Arial" charset="0"/>
                <a:cs typeface="Arial" charset="0"/>
              </a:defRPr>
            </a:lvl5pPr>
            <a:lvl6pPr marL="2514600" indent="-228600" eaLnBrk="0" fontAlgn="base" hangingPunct="0">
              <a:spcBef>
                <a:spcPct val="0"/>
              </a:spcBef>
              <a:spcAft>
                <a:spcPct val="0"/>
              </a:spcAft>
              <a:defRPr sz="1600">
                <a:solidFill>
                  <a:schemeClr val="tx1"/>
                </a:solidFill>
                <a:latin typeface="Arial" charset="0"/>
                <a:cs typeface="Arial" charset="0"/>
              </a:defRPr>
            </a:lvl6pPr>
            <a:lvl7pPr marL="2971800" indent="-228600" eaLnBrk="0" fontAlgn="base" hangingPunct="0">
              <a:spcBef>
                <a:spcPct val="0"/>
              </a:spcBef>
              <a:spcAft>
                <a:spcPct val="0"/>
              </a:spcAft>
              <a:defRPr sz="1600">
                <a:solidFill>
                  <a:schemeClr val="tx1"/>
                </a:solidFill>
                <a:latin typeface="Arial" charset="0"/>
                <a:cs typeface="Arial" charset="0"/>
              </a:defRPr>
            </a:lvl7pPr>
            <a:lvl8pPr marL="3429000" indent="-228600" eaLnBrk="0" fontAlgn="base" hangingPunct="0">
              <a:spcBef>
                <a:spcPct val="0"/>
              </a:spcBef>
              <a:spcAft>
                <a:spcPct val="0"/>
              </a:spcAft>
              <a:defRPr sz="1600">
                <a:solidFill>
                  <a:schemeClr val="tx1"/>
                </a:solidFill>
                <a:latin typeface="Arial" charset="0"/>
                <a:cs typeface="Arial" charset="0"/>
              </a:defRPr>
            </a:lvl8pPr>
            <a:lvl9pPr marL="3886200" indent="-228600" eaLnBrk="0" fontAlgn="base" hangingPunct="0">
              <a:spcBef>
                <a:spcPct val="0"/>
              </a:spcBef>
              <a:spcAft>
                <a:spcPct val="0"/>
              </a:spcAft>
              <a:defRPr sz="1600">
                <a:solidFill>
                  <a:schemeClr val="tx1"/>
                </a:solidFill>
                <a:latin typeface="Arial" charset="0"/>
                <a:cs typeface="Arial" charset="0"/>
              </a:defRPr>
            </a:lvl9pPr>
          </a:lstStyle>
          <a:p>
            <a:pPr eaLnBrk="1" hangingPunct="1">
              <a:spcBef>
                <a:spcPct val="50000"/>
              </a:spcBef>
            </a:pPr>
            <a:r>
              <a:rPr lang="en-US" altLang="en-US" sz="1000">
                <a:hlinkClick r:id="rId5"/>
              </a:rPr>
              <a:t>www.jimsmobile.com/images/encoders.jpg</a:t>
            </a:r>
            <a:endParaRPr lang="en-US" altLang="en-US" sz="1000"/>
          </a:p>
        </p:txBody>
      </p:sp>
    </p:spTree>
    <p:extLst>
      <p:ext uri="{BB962C8B-B14F-4D97-AF65-F5344CB8AC3E}">
        <p14:creationId xmlns:p14="http://schemas.microsoft.com/office/powerpoint/2010/main" val="145981302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Quadrature Decoding for Incremental Encoders</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 y="1828800"/>
            <a:ext cx="2105025" cy="217170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71800" y="1828800"/>
            <a:ext cx="5254978" cy="3733800"/>
          </a:xfrm>
          <a:prstGeom prst="rect">
            <a:avLst/>
          </a:prstGeom>
        </p:spPr>
      </p:pic>
    </p:spTree>
    <p:extLst>
      <p:ext uri="{BB962C8B-B14F-4D97-AF65-F5344CB8AC3E}">
        <p14:creationId xmlns:p14="http://schemas.microsoft.com/office/powerpoint/2010/main" val="289175538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p:txBody>
          <a:bodyPr/>
          <a:lstStyle/>
          <a:p>
            <a:pPr eaLnBrk="1" hangingPunct="1"/>
            <a:r>
              <a:rPr lang="en-US" altLang="en-US" smtClean="0"/>
              <a:t>Obstacle Detection Sensors</a:t>
            </a:r>
          </a:p>
        </p:txBody>
      </p:sp>
      <p:sp>
        <p:nvSpPr>
          <p:cNvPr id="46083" name="Rectangle 3"/>
          <p:cNvSpPr>
            <a:spLocks noGrp="1" noChangeArrowheads="1"/>
          </p:cNvSpPr>
          <p:nvPr>
            <p:ph type="body" idx="1"/>
          </p:nvPr>
        </p:nvSpPr>
        <p:spPr>
          <a:xfrm>
            <a:off x="457200" y="1828800"/>
            <a:ext cx="8229600" cy="4267200"/>
          </a:xfrm>
        </p:spPr>
        <p:txBody>
          <a:bodyPr/>
          <a:lstStyle/>
          <a:p>
            <a:pPr eaLnBrk="1" hangingPunct="1"/>
            <a:r>
              <a:rPr lang="en-US" altLang="en-US" dirty="0" smtClean="0"/>
              <a:t>Unmanned systems will have to work in unstructured environments.  In this type of environment, it is reasonable to expect that objects will most likely lie in the path of the vehicle.  </a:t>
            </a:r>
          </a:p>
          <a:p>
            <a:pPr eaLnBrk="1" hangingPunct="1"/>
            <a:r>
              <a:rPr lang="en-US" altLang="en-US" dirty="0" smtClean="0"/>
              <a:t>It is the job of obstacle detection sensors to identify obstacles that might impede the motion of the robot.   </a:t>
            </a:r>
          </a:p>
        </p:txBody>
      </p:sp>
    </p:spTree>
    <p:extLst>
      <p:ext uri="{BB962C8B-B14F-4D97-AF65-F5344CB8AC3E}">
        <p14:creationId xmlns:p14="http://schemas.microsoft.com/office/powerpoint/2010/main" val="43869571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4"/>
          <p:cNvSpPr>
            <a:spLocks noGrp="1" noChangeArrowheads="1"/>
          </p:cNvSpPr>
          <p:nvPr>
            <p:ph type="title"/>
          </p:nvPr>
        </p:nvSpPr>
        <p:spPr>
          <a:noFill/>
        </p:spPr>
        <p:txBody>
          <a:bodyPr/>
          <a:lstStyle/>
          <a:p>
            <a:pPr eaLnBrk="1" hangingPunct="1"/>
            <a:r>
              <a:rPr lang="en-US" altLang="en-US" smtClean="0"/>
              <a:t>Obstacle Detection Sensors</a:t>
            </a:r>
          </a:p>
        </p:txBody>
      </p:sp>
      <p:sp>
        <p:nvSpPr>
          <p:cNvPr id="47107" name="Rectangle 5"/>
          <p:cNvSpPr>
            <a:spLocks noGrp="1" noChangeArrowheads="1"/>
          </p:cNvSpPr>
          <p:nvPr>
            <p:ph type="body" idx="1"/>
          </p:nvPr>
        </p:nvSpPr>
        <p:spPr>
          <a:xfrm>
            <a:off x="457200" y="1919793"/>
            <a:ext cx="8229600" cy="4010602"/>
          </a:xfrm>
          <a:noFill/>
        </p:spPr>
        <p:txBody>
          <a:bodyPr/>
          <a:lstStyle/>
          <a:p>
            <a:pPr eaLnBrk="1" hangingPunct="1"/>
            <a:r>
              <a:rPr lang="en-US" altLang="en-US" sz="3600" dirty="0" smtClean="0"/>
              <a:t>Types of obstacle detection sensors:</a:t>
            </a:r>
          </a:p>
          <a:p>
            <a:pPr lvl="1" eaLnBrk="1" hangingPunct="1"/>
            <a:r>
              <a:rPr lang="en-US" altLang="en-US" sz="3200" dirty="0" smtClean="0"/>
              <a:t>Laser range finding (LADAR)</a:t>
            </a:r>
          </a:p>
          <a:p>
            <a:pPr lvl="1" eaLnBrk="1" hangingPunct="1"/>
            <a:r>
              <a:rPr lang="en-US" altLang="en-US" sz="3200" dirty="0" smtClean="0"/>
              <a:t>Radar</a:t>
            </a:r>
          </a:p>
          <a:p>
            <a:pPr lvl="1" eaLnBrk="1" hangingPunct="1"/>
            <a:r>
              <a:rPr lang="en-US" altLang="en-US" sz="3200" dirty="0" smtClean="0"/>
              <a:t>Machine Vision</a:t>
            </a:r>
          </a:p>
          <a:p>
            <a:pPr lvl="1" eaLnBrk="1" hangingPunct="1"/>
            <a:r>
              <a:rPr lang="en-US" altLang="en-US" sz="3200" dirty="0" smtClean="0"/>
              <a:t>Ultrasonic </a:t>
            </a:r>
          </a:p>
          <a:p>
            <a:pPr lvl="1" eaLnBrk="1" hangingPunct="1"/>
            <a:r>
              <a:rPr lang="en-US" altLang="en-US" sz="3200" dirty="0" smtClean="0"/>
              <a:t>Infrared</a:t>
            </a:r>
          </a:p>
          <a:p>
            <a:pPr lvl="1" eaLnBrk="1" hangingPunct="1"/>
            <a:r>
              <a:rPr lang="en-US" altLang="en-US" sz="3200" dirty="0" smtClean="0"/>
              <a:t>Tactile sensor</a:t>
            </a:r>
          </a:p>
          <a:p>
            <a:pPr lvl="1" eaLnBrk="1" hangingPunct="1"/>
            <a:endParaRPr lang="en-US" altLang="en-US" sz="3200" dirty="0" smtClean="0"/>
          </a:p>
          <a:p>
            <a:pPr lvl="1" eaLnBrk="1" hangingPunct="1"/>
            <a:endParaRPr lang="en-US" altLang="en-US" sz="3200" dirty="0" smtClean="0"/>
          </a:p>
          <a:p>
            <a:pPr lvl="1" eaLnBrk="1" hangingPunct="1"/>
            <a:endParaRPr lang="en-US" altLang="en-US" sz="3200" dirty="0" smtClean="0"/>
          </a:p>
        </p:txBody>
      </p:sp>
    </p:spTree>
    <p:extLst>
      <p:ext uri="{BB962C8B-B14F-4D97-AF65-F5344CB8AC3E}">
        <p14:creationId xmlns:p14="http://schemas.microsoft.com/office/powerpoint/2010/main" val="228477744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p:txBody>
          <a:bodyPr/>
          <a:lstStyle/>
          <a:p>
            <a:pPr eaLnBrk="1" hangingPunct="1"/>
            <a:r>
              <a:rPr lang="en-US" altLang="en-US" smtClean="0"/>
              <a:t>Laser range finder</a:t>
            </a:r>
          </a:p>
        </p:txBody>
      </p:sp>
      <p:sp>
        <p:nvSpPr>
          <p:cNvPr id="48131" name="Rectangle 8"/>
          <p:cNvSpPr>
            <a:spLocks noChangeArrowheads="1"/>
          </p:cNvSpPr>
          <p:nvPr/>
        </p:nvSpPr>
        <p:spPr bwMode="auto">
          <a:xfrm>
            <a:off x="2895600" y="1720850"/>
            <a:ext cx="57912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sz="1600">
                <a:solidFill>
                  <a:schemeClr val="tx1"/>
                </a:solidFill>
                <a:latin typeface="Arial" charset="0"/>
                <a:cs typeface="Arial" charset="0"/>
              </a:defRPr>
            </a:lvl1pPr>
            <a:lvl2pPr marL="742950" indent="-285750" eaLnBrk="0" hangingPunct="0">
              <a:defRPr sz="1600">
                <a:solidFill>
                  <a:schemeClr val="tx1"/>
                </a:solidFill>
                <a:latin typeface="Arial" charset="0"/>
                <a:cs typeface="Arial" charset="0"/>
              </a:defRPr>
            </a:lvl2pPr>
            <a:lvl3pPr marL="1143000" indent="-228600" eaLnBrk="0" hangingPunct="0">
              <a:defRPr sz="1600">
                <a:solidFill>
                  <a:schemeClr val="tx1"/>
                </a:solidFill>
                <a:latin typeface="Arial" charset="0"/>
                <a:cs typeface="Arial" charset="0"/>
              </a:defRPr>
            </a:lvl3pPr>
            <a:lvl4pPr marL="1600200" indent="-228600" eaLnBrk="0" hangingPunct="0">
              <a:defRPr sz="1600">
                <a:solidFill>
                  <a:schemeClr val="tx1"/>
                </a:solidFill>
                <a:latin typeface="Arial" charset="0"/>
                <a:cs typeface="Arial" charset="0"/>
              </a:defRPr>
            </a:lvl4pPr>
            <a:lvl5pPr marL="2057400" indent="-228600" eaLnBrk="0" hangingPunct="0">
              <a:defRPr sz="1600">
                <a:solidFill>
                  <a:schemeClr val="tx1"/>
                </a:solidFill>
                <a:latin typeface="Arial" charset="0"/>
                <a:cs typeface="Arial" charset="0"/>
              </a:defRPr>
            </a:lvl5pPr>
            <a:lvl6pPr marL="2514600" indent="-228600" eaLnBrk="0" fontAlgn="base" hangingPunct="0">
              <a:spcBef>
                <a:spcPct val="0"/>
              </a:spcBef>
              <a:spcAft>
                <a:spcPct val="0"/>
              </a:spcAft>
              <a:defRPr sz="1600">
                <a:solidFill>
                  <a:schemeClr val="tx1"/>
                </a:solidFill>
                <a:latin typeface="Arial" charset="0"/>
                <a:cs typeface="Arial" charset="0"/>
              </a:defRPr>
            </a:lvl6pPr>
            <a:lvl7pPr marL="2971800" indent="-228600" eaLnBrk="0" fontAlgn="base" hangingPunct="0">
              <a:spcBef>
                <a:spcPct val="0"/>
              </a:spcBef>
              <a:spcAft>
                <a:spcPct val="0"/>
              </a:spcAft>
              <a:defRPr sz="1600">
                <a:solidFill>
                  <a:schemeClr val="tx1"/>
                </a:solidFill>
                <a:latin typeface="Arial" charset="0"/>
                <a:cs typeface="Arial" charset="0"/>
              </a:defRPr>
            </a:lvl7pPr>
            <a:lvl8pPr marL="3429000" indent="-228600" eaLnBrk="0" fontAlgn="base" hangingPunct="0">
              <a:spcBef>
                <a:spcPct val="0"/>
              </a:spcBef>
              <a:spcAft>
                <a:spcPct val="0"/>
              </a:spcAft>
              <a:defRPr sz="1600">
                <a:solidFill>
                  <a:schemeClr val="tx1"/>
                </a:solidFill>
                <a:latin typeface="Arial" charset="0"/>
                <a:cs typeface="Arial" charset="0"/>
              </a:defRPr>
            </a:lvl8pPr>
            <a:lvl9pPr marL="3886200" indent="-228600" eaLnBrk="0" fontAlgn="base" hangingPunct="0">
              <a:spcBef>
                <a:spcPct val="0"/>
              </a:spcBef>
              <a:spcAft>
                <a:spcPct val="0"/>
              </a:spcAft>
              <a:defRPr sz="1600">
                <a:solidFill>
                  <a:schemeClr val="tx1"/>
                </a:solidFill>
                <a:latin typeface="Arial" charset="0"/>
                <a:cs typeface="Arial" charset="0"/>
              </a:defRPr>
            </a:lvl9pPr>
          </a:lstStyle>
          <a:p>
            <a:pPr eaLnBrk="1" hangingPunct="1">
              <a:spcBef>
                <a:spcPts val="1200"/>
              </a:spcBef>
              <a:buFontTx/>
              <a:buChar char="•"/>
            </a:pPr>
            <a:r>
              <a:rPr lang="en-US" altLang="en-US" sz="2200" dirty="0"/>
              <a:t>Uses a laser beam to determine the distance to a reflective object.</a:t>
            </a:r>
          </a:p>
          <a:p>
            <a:pPr eaLnBrk="1" hangingPunct="1">
              <a:spcBef>
                <a:spcPts val="1200"/>
              </a:spcBef>
              <a:buFontTx/>
              <a:buChar char="•"/>
            </a:pPr>
            <a:r>
              <a:rPr lang="en-US" altLang="en-US" sz="2200" dirty="0"/>
              <a:t>Detects the time of flight of a laser pulse sent in a narrow beam towards an object and measures the time taken for the light to be reflected back to the sensor.  </a:t>
            </a:r>
          </a:p>
          <a:p>
            <a:pPr eaLnBrk="1" hangingPunct="1">
              <a:spcBef>
                <a:spcPts val="1200"/>
              </a:spcBef>
              <a:buFontTx/>
              <a:buChar char="•"/>
            </a:pPr>
            <a:r>
              <a:rPr lang="en-US" altLang="en-US" sz="2200" dirty="0"/>
              <a:t>Sensor resolution is determined by the brevity of the pulse and the speed of the light detector.  </a:t>
            </a:r>
          </a:p>
          <a:p>
            <a:pPr eaLnBrk="1" hangingPunct="1">
              <a:spcBef>
                <a:spcPts val="1200"/>
              </a:spcBef>
              <a:buFontTx/>
              <a:buChar char="•"/>
            </a:pPr>
            <a:r>
              <a:rPr lang="en-US" altLang="en-US" sz="2200" dirty="0"/>
              <a:t>Doppler effect techniques can be used to determine the relative motion and velocity of the target.</a:t>
            </a:r>
          </a:p>
          <a:p>
            <a:pPr lvl="1" eaLnBrk="1" hangingPunct="1">
              <a:spcBef>
                <a:spcPct val="20000"/>
              </a:spcBef>
              <a:buFontTx/>
              <a:buChar char="–"/>
            </a:pPr>
            <a:endParaRPr lang="en-US" altLang="en-US" sz="2200" dirty="0"/>
          </a:p>
          <a:p>
            <a:pPr lvl="1" eaLnBrk="1" hangingPunct="1">
              <a:spcBef>
                <a:spcPct val="20000"/>
              </a:spcBef>
              <a:buFontTx/>
              <a:buChar char="–"/>
            </a:pPr>
            <a:endParaRPr lang="en-US" altLang="en-US" sz="2200" dirty="0"/>
          </a:p>
          <a:p>
            <a:pPr lvl="1" eaLnBrk="1" hangingPunct="1">
              <a:spcBef>
                <a:spcPct val="20000"/>
              </a:spcBef>
              <a:buFontTx/>
              <a:buChar char="–"/>
            </a:pPr>
            <a:endParaRPr lang="en-US" altLang="en-US" sz="2200" dirty="0"/>
          </a:p>
        </p:txBody>
      </p:sp>
      <p:pic>
        <p:nvPicPr>
          <p:cNvPr id="48132"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l="81102" t="78966" r="1344" b="11600"/>
          <a:stretch>
            <a:fillRect/>
          </a:stretch>
        </p:blipFill>
        <p:spPr bwMode="auto">
          <a:xfrm>
            <a:off x="381000" y="1720850"/>
            <a:ext cx="2362200" cy="161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133" name="Rectangle 10"/>
          <p:cNvSpPr>
            <a:spLocks noChangeArrowheads="1"/>
          </p:cNvSpPr>
          <p:nvPr/>
        </p:nvSpPr>
        <p:spPr bwMode="auto">
          <a:xfrm>
            <a:off x="457200" y="3321050"/>
            <a:ext cx="22272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1600">
                <a:solidFill>
                  <a:schemeClr val="tx1"/>
                </a:solidFill>
                <a:latin typeface="Arial" charset="0"/>
                <a:cs typeface="Arial" charset="0"/>
              </a:defRPr>
            </a:lvl1pPr>
            <a:lvl2pPr marL="742950" indent="-285750" eaLnBrk="0" hangingPunct="0">
              <a:defRPr sz="1600">
                <a:solidFill>
                  <a:schemeClr val="tx1"/>
                </a:solidFill>
                <a:latin typeface="Arial" charset="0"/>
                <a:cs typeface="Arial" charset="0"/>
              </a:defRPr>
            </a:lvl2pPr>
            <a:lvl3pPr marL="1143000" indent="-228600" eaLnBrk="0" hangingPunct="0">
              <a:defRPr sz="1600">
                <a:solidFill>
                  <a:schemeClr val="tx1"/>
                </a:solidFill>
                <a:latin typeface="Arial" charset="0"/>
                <a:cs typeface="Arial" charset="0"/>
              </a:defRPr>
            </a:lvl3pPr>
            <a:lvl4pPr marL="1600200" indent="-228600" eaLnBrk="0" hangingPunct="0">
              <a:defRPr sz="1600">
                <a:solidFill>
                  <a:schemeClr val="tx1"/>
                </a:solidFill>
                <a:latin typeface="Arial" charset="0"/>
                <a:cs typeface="Arial" charset="0"/>
              </a:defRPr>
            </a:lvl4pPr>
            <a:lvl5pPr marL="2057400" indent="-228600" eaLnBrk="0" hangingPunct="0">
              <a:defRPr sz="1600">
                <a:solidFill>
                  <a:schemeClr val="tx1"/>
                </a:solidFill>
                <a:latin typeface="Arial" charset="0"/>
                <a:cs typeface="Arial" charset="0"/>
              </a:defRPr>
            </a:lvl5pPr>
            <a:lvl6pPr marL="2514600" indent="-228600" eaLnBrk="0" fontAlgn="base" hangingPunct="0">
              <a:spcBef>
                <a:spcPct val="0"/>
              </a:spcBef>
              <a:spcAft>
                <a:spcPct val="0"/>
              </a:spcAft>
              <a:defRPr sz="1600">
                <a:solidFill>
                  <a:schemeClr val="tx1"/>
                </a:solidFill>
                <a:latin typeface="Arial" charset="0"/>
                <a:cs typeface="Arial" charset="0"/>
              </a:defRPr>
            </a:lvl6pPr>
            <a:lvl7pPr marL="2971800" indent="-228600" eaLnBrk="0" fontAlgn="base" hangingPunct="0">
              <a:spcBef>
                <a:spcPct val="0"/>
              </a:spcBef>
              <a:spcAft>
                <a:spcPct val="0"/>
              </a:spcAft>
              <a:defRPr sz="1600">
                <a:solidFill>
                  <a:schemeClr val="tx1"/>
                </a:solidFill>
                <a:latin typeface="Arial" charset="0"/>
                <a:cs typeface="Arial" charset="0"/>
              </a:defRPr>
            </a:lvl7pPr>
            <a:lvl8pPr marL="3429000" indent="-228600" eaLnBrk="0" fontAlgn="base" hangingPunct="0">
              <a:spcBef>
                <a:spcPct val="0"/>
              </a:spcBef>
              <a:spcAft>
                <a:spcPct val="0"/>
              </a:spcAft>
              <a:defRPr sz="1600">
                <a:solidFill>
                  <a:schemeClr val="tx1"/>
                </a:solidFill>
                <a:latin typeface="Arial" charset="0"/>
                <a:cs typeface="Arial" charset="0"/>
              </a:defRPr>
            </a:lvl8pPr>
            <a:lvl9pPr marL="3886200" indent="-228600" eaLnBrk="0" fontAlgn="base" hangingPunct="0">
              <a:spcBef>
                <a:spcPct val="0"/>
              </a:spcBef>
              <a:spcAft>
                <a:spcPct val="0"/>
              </a:spcAft>
              <a:defRPr sz="1600">
                <a:solidFill>
                  <a:schemeClr val="tx1"/>
                </a:solidFill>
                <a:latin typeface="Arial" charset="0"/>
                <a:cs typeface="Arial" charset="0"/>
              </a:defRPr>
            </a:lvl9pPr>
          </a:lstStyle>
          <a:p>
            <a:pPr eaLnBrk="1" hangingPunct="1"/>
            <a:r>
              <a:rPr lang="en-US" altLang="en-US"/>
              <a:t>Opti-Logic RS100 unit </a:t>
            </a: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23333" t="28857" r="30696" b="19999"/>
          <a:stretch/>
        </p:blipFill>
        <p:spPr>
          <a:xfrm>
            <a:off x="381000" y="3754366"/>
            <a:ext cx="2281672" cy="2538484"/>
          </a:xfrm>
          <a:prstGeom prst="rect">
            <a:avLst/>
          </a:prstGeom>
        </p:spPr>
      </p:pic>
    </p:spTree>
    <p:extLst>
      <p:ext uri="{BB962C8B-B14F-4D97-AF65-F5344CB8AC3E}">
        <p14:creationId xmlns:p14="http://schemas.microsoft.com/office/powerpoint/2010/main" val="142791144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 to Sensors</a:t>
            </a:r>
            <a:endParaRPr lang="en-US" dirty="0"/>
          </a:p>
        </p:txBody>
      </p:sp>
      <p:sp>
        <p:nvSpPr>
          <p:cNvPr id="3" name="Content Placeholder 2"/>
          <p:cNvSpPr>
            <a:spLocks noGrp="1"/>
          </p:cNvSpPr>
          <p:nvPr>
            <p:ph idx="1"/>
          </p:nvPr>
        </p:nvSpPr>
        <p:spPr>
          <a:xfrm>
            <a:off x="457200" y="1905000"/>
            <a:ext cx="8229600" cy="4411662"/>
          </a:xfrm>
        </p:spPr>
        <p:txBody>
          <a:bodyPr/>
          <a:lstStyle/>
          <a:p>
            <a:pPr>
              <a:spcBef>
                <a:spcPts val="2400"/>
              </a:spcBef>
            </a:pPr>
            <a:r>
              <a:rPr lang="en-US" sz="2000" dirty="0" smtClean="0"/>
              <a:t>A sensor is a device that converts a physical stimulus (temp., pressure, force, etc.) into a compatible form (voltage, current, digital stream) that can be interpreted by a control system for the purpose of measuring the stimulus.</a:t>
            </a:r>
          </a:p>
          <a:p>
            <a:pPr>
              <a:spcBef>
                <a:spcPts val="2400"/>
              </a:spcBef>
            </a:pPr>
            <a:r>
              <a:rPr lang="en-US" sz="2000" dirty="0" smtClean="0"/>
              <a:t>There is a very wide range of sensors available.</a:t>
            </a:r>
          </a:p>
          <a:p>
            <a:pPr>
              <a:spcBef>
                <a:spcPts val="2400"/>
              </a:spcBef>
            </a:pPr>
            <a:r>
              <a:rPr lang="en-US" sz="2000" dirty="0" smtClean="0"/>
              <a:t>Sensors, Processors/Controllers, and Software are all required to perceive operating conditions in todays digital systems.</a:t>
            </a:r>
          </a:p>
          <a:p>
            <a:pPr>
              <a:spcBef>
                <a:spcPts val="2400"/>
              </a:spcBef>
            </a:pPr>
            <a:r>
              <a:rPr lang="en-US" sz="2000" dirty="0" smtClean="0"/>
              <a:t>Compatibility of  the sensors, processors, code, and the execution/application environment must be considered.</a:t>
            </a:r>
            <a:endParaRPr lang="en-US" sz="2000" dirty="0"/>
          </a:p>
        </p:txBody>
      </p:sp>
    </p:spTree>
    <p:extLst>
      <p:ext uri="{BB962C8B-B14F-4D97-AF65-F5344CB8AC3E}">
        <p14:creationId xmlns:p14="http://schemas.microsoft.com/office/powerpoint/2010/main" val="280519514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p:txBody>
          <a:bodyPr/>
          <a:lstStyle/>
          <a:p>
            <a:pPr eaLnBrk="1" hangingPunct="1"/>
            <a:r>
              <a:rPr lang="en-US" altLang="en-US" sz="3600" dirty="0" smtClean="0"/>
              <a:t>Laser Detection and Ranging (LADAR)</a:t>
            </a:r>
          </a:p>
        </p:txBody>
      </p:sp>
      <p:sp>
        <p:nvSpPr>
          <p:cNvPr id="49155" name="Rectangle 3"/>
          <p:cNvSpPr>
            <a:spLocks noGrp="1" noChangeArrowheads="1"/>
          </p:cNvSpPr>
          <p:nvPr>
            <p:ph type="body" idx="1"/>
          </p:nvPr>
        </p:nvSpPr>
        <p:spPr>
          <a:xfrm>
            <a:off x="4267200" y="1981200"/>
            <a:ext cx="4419600" cy="4343400"/>
          </a:xfrm>
        </p:spPr>
        <p:txBody>
          <a:bodyPr/>
          <a:lstStyle/>
          <a:p>
            <a:pPr eaLnBrk="1" hangingPunct="1">
              <a:lnSpc>
                <a:spcPct val="80000"/>
              </a:lnSpc>
              <a:spcBef>
                <a:spcPts val="1800"/>
              </a:spcBef>
            </a:pPr>
            <a:r>
              <a:rPr lang="en-US" altLang="en-US" sz="2000" dirty="0" smtClean="0"/>
              <a:t>Also know as LIDAR (Light Detection and Ranging) </a:t>
            </a:r>
          </a:p>
          <a:p>
            <a:pPr eaLnBrk="1" hangingPunct="1">
              <a:lnSpc>
                <a:spcPct val="80000"/>
              </a:lnSpc>
              <a:spcBef>
                <a:spcPts val="1800"/>
              </a:spcBef>
            </a:pPr>
            <a:r>
              <a:rPr lang="en-US" altLang="en-US" sz="2000" dirty="0" smtClean="0"/>
              <a:t>These systems use the same basic technology as laser range finders with the exception that the laser beam is steered in one or two axes.  </a:t>
            </a:r>
          </a:p>
          <a:p>
            <a:pPr eaLnBrk="1" hangingPunct="1">
              <a:lnSpc>
                <a:spcPct val="80000"/>
              </a:lnSpc>
              <a:spcBef>
                <a:spcPts val="1800"/>
              </a:spcBef>
            </a:pPr>
            <a:r>
              <a:rPr lang="en-US" altLang="en-US" sz="2000" dirty="0" smtClean="0"/>
              <a:t>LADAR can be used to create two and three dimensional maps of the physical environment.</a:t>
            </a:r>
          </a:p>
          <a:p>
            <a:pPr eaLnBrk="1" hangingPunct="1">
              <a:lnSpc>
                <a:spcPct val="80000"/>
              </a:lnSpc>
              <a:spcBef>
                <a:spcPts val="1800"/>
              </a:spcBef>
            </a:pPr>
            <a:r>
              <a:rPr lang="en-US" altLang="en-US" sz="2000" dirty="0" smtClean="0"/>
              <a:t>The system’s laser, scanner &amp; optics, and </a:t>
            </a:r>
            <a:r>
              <a:rPr lang="en-US" altLang="en-US" sz="2000" dirty="0" err="1" smtClean="0"/>
              <a:t>photodetector</a:t>
            </a:r>
            <a:r>
              <a:rPr lang="en-US" altLang="en-US" sz="2000" dirty="0" smtClean="0"/>
              <a:t> &amp; receiver electronics all influence the range, speed, and resolution of the LADAR system. </a:t>
            </a:r>
          </a:p>
        </p:txBody>
      </p:sp>
      <p:pic>
        <p:nvPicPr>
          <p:cNvPr id="49156" name="Picture 4" descr="Ladar 10_mapp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3631448"/>
            <a:ext cx="2762250" cy="276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157" name="Picture 5" descr="Lada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1437523"/>
            <a:ext cx="1981200" cy="198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158" name="Rectangle 6"/>
          <p:cNvSpPr>
            <a:spLocks noChangeArrowheads="1"/>
          </p:cNvSpPr>
          <p:nvPr/>
        </p:nvSpPr>
        <p:spPr bwMode="auto">
          <a:xfrm>
            <a:off x="457200" y="3174248"/>
            <a:ext cx="2903538"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1600">
                <a:solidFill>
                  <a:schemeClr val="tx1"/>
                </a:solidFill>
                <a:latin typeface="Arial" charset="0"/>
                <a:cs typeface="Arial" charset="0"/>
              </a:defRPr>
            </a:lvl1pPr>
            <a:lvl2pPr marL="742950" indent="-285750" eaLnBrk="0" hangingPunct="0">
              <a:defRPr sz="1600">
                <a:solidFill>
                  <a:schemeClr val="tx1"/>
                </a:solidFill>
                <a:latin typeface="Arial" charset="0"/>
                <a:cs typeface="Arial" charset="0"/>
              </a:defRPr>
            </a:lvl2pPr>
            <a:lvl3pPr marL="1143000" indent="-228600" eaLnBrk="0" hangingPunct="0">
              <a:defRPr sz="1600">
                <a:solidFill>
                  <a:schemeClr val="tx1"/>
                </a:solidFill>
                <a:latin typeface="Arial" charset="0"/>
                <a:cs typeface="Arial" charset="0"/>
              </a:defRPr>
            </a:lvl3pPr>
            <a:lvl4pPr marL="1600200" indent="-228600" eaLnBrk="0" hangingPunct="0">
              <a:defRPr sz="1600">
                <a:solidFill>
                  <a:schemeClr val="tx1"/>
                </a:solidFill>
                <a:latin typeface="Arial" charset="0"/>
                <a:cs typeface="Arial" charset="0"/>
              </a:defRPr>
            </a:lvl4pPr>
            <a:lvl5pPr marL="2057400" indent="-228600" eaLnBrk="0" hangingPunct="0">
              <a:defRPr sz="1600">
                <a:solidFill>
                  <a:schemeClr val="tx1"/>
                </a:solidFill>
                <a:latin typeface="Arial" charset="0"/>
                <a:cs typeface="Arial" charset="0"/>
              </a:defRPr>
            </a:lvl5pPr>
            <a:lvl6pPr marL="2514600" indent="-228600" eaLnBrk="0" fontAlgn="base" hangingPunct="0">
              <a:spcBef>
                <a:spcPct val="0"/>
              </a:spcBef>
              <a:spcAft>
                <a:spcPct val="0"/>
              </a:spcAft>
              <a:defRPr sz="1600">
                <a:solidFill>
                  <a:schemeClr val="tx1"/>
                </a:solidFill>
                <a:latin typeface="Arial" charset="0"/>
                <a:cs typeface="Arial" charset="0"/>
              </a:defRPr>
            </a:lvl6pPr>
            <a:lvl7pPr marL="2971800" indent="-228600" eaLnBrk="0" fontAlgn="base" hangingPunct="0">
              <a:spcBef>
                <a:spcPct val="0"/>
              </a:spcBef>
              <a:spcAft>
                <a:spcPct val="0"/>
              </a:spcAft>
              <a:defRPr sz="1600">
                <a:solidFill>
                  <a:schemeClr val="tx1"/>
                </a:solidFill>
                <a:latin typeface="Arial" charset="0"/>
                <a:cs typeface="Arial" charset="0"/>
              </a:defRPr>
            </a:lvl7pPr>
            <a:lvl8pPr marL="3429000" indent="-228600" eaLnBrk="0" fontAlgn="base" hangingPunct="0">
              <a:spcBef>
                <a:spcPct val="0"/>
              </a:spcBef>
              <a:spcAft>
                <a:spcPct val="0"/>
              </a:spcAft>
              <a:defRPr sz="1600">
                <a:solidFill>
                  <a:schemeClr val="tx1"/>
                </a:solidFill>
                <a:latin typeface="Arial" charset="0"/>
                <a:cs typeface="Arial" charset="0"/>
              </a:defRPr>
            </a:lvl8pPr>
            <a:lvl9pPr marL="3886200" indent="-228600" eaLnBrk="0" fontAlgn="base" hangingPunct="0">
              <a:spcBef>
                <a:spcPct val="0"/>
              </a:spcBef>
              <a:spcAft>
                <a:spcPct val="0"/>
              </a:spcAft>
              <a:defRPr sz="1600">
                <a:solidFill>
                  <a:schemeClr val="tx1"/>
                </a:solidFill>
                <a:latin typeface="Arial" charset="0"/>
                <a:cs typeface="Arial" charset="0"/>
              </a:defRPr>
            </a:lvl9pPr>
          </a:lstStyle>
          <a:p>
            <a:pPr eaLnBrk="1" hangingPunct="1"/>
            <a:r>
              <a:rPr lang="en-US" altLang="en-US" sz="1000"/>
              <a:t>users.soe.ucsc.edu/~manduchi/Media/Ladar.jpg </a:t>
            </a:r>
          </a:p>
        </p:txBody>
      </p:sp>
      <p:sp>
        <p:nvSpPr>
          <p:cNvPr id="49159" name="Rectangle 7"/>
          <p:cNvSpPr>
            <a:spLocks noChangeArrowheads="1"/>
          </p:cNvSpPr>
          <p:nvPr/>
        </p:nvSpPr>
        <p:spPr bwMode="auto">
          <a:xfrm>
            <a:off x="457200" y="6374648"/>
            <a:ext cx="3055938"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1600">
                <a:solidFill>
                  <a:schemeClr val="tx1"/>
                </a:solidFill>
                <a:latin typeface="Arial" charset="0"/>
                <a:cs typeface="Arial" charset="0"/>
              </a:defRPr>
            </a:lvl1pPr>
            <a:lvl2pPr marL="742950" indent="-285750" eaLnBrk="0" hangingPunct="0">
              <a:defRPr sz="1600">
                <a:solidFill>
                  <a:schemeClr val="tx1"/>
                </a:solidFill>
                <a:latin typeface="Arial" charset="0"/>
                <a:cs typeface="Arial" charset="0"/>
              </a:defRPr>
            </a:lvl2pPr>
            <a:lvl3pPr marL="1143000" indent="-228600" eaLnBrk="0" hangingPunct="0">
              <a:defRPr sz="1600">
                <a:solidFill>
                  <a:schemeClr val="tx1"/>
                </a:solidFill>
                <a:latin typeface="Arial" charset="0"/>
                <a:cs typeface="Arial" charset="0"/>
              </a:defRPr>
            </a:lvl3pPr>
            <a:lvl4pPr marL="1600200" indent="-228600" eaLnBrk="0" hangingPunct="0">
              <a:defRPr sz="1600">
                <a:solidFill>
                  <a:schemeClr val="tx1"/>
                </a:solidFill>
                <a:latin typeface="Arial" charset="0"/>
                <a:cs typeface="Arial" charset="0"/>
              </a:defRPr>
            </a:lvl4pPr>
            <a:lvl5pPr marL="2057400" indent="-228600" eaLnBrk="0" hangingPunct="0">
              <a:defRPr sz="1600">
                <a:solidFill>
                  <a:schemeClr val="tx1"/>
                </a:solidFill>
                <a:latin typeface="Arial" charset="0"/>
                <a:cs typeface="Arial" charset="0"/>
              </a:defRPr>
            </a:lvl5pPr>
            <a:lvl6pPr marL="2514600" indent="-228600" eaLnBrk="0" fontAlgn="base" hangingPunct="0">
              <a:spcBef>
                <a:spcPct val="0"/>
              </a:spcBef>
              <a:spcAft>
                <a:spcPct val="0"/>
              </a:spcAft>
              <a:defRPr sz="1600">
                <a:solidFill>
                  <a:schemeClr val="tx1"/>
                </a:solidFill>
                <a:latin typeface="Arial" charset="0"/>
                <a:cs typeface="Arial" charset="0"/>
              </a:defRPr>
            </a:lvl6pPr>
            <a:lvl7pPr marL="2971800" indent="-228600" eaLnBrk="0" fontAlgn="base" hangingPunct="0">
              <a:spcBef>
                <a:spcPct val="0"/>
              </a:spcBef>
              <a:spcAft>
                <a:spcPct val="0"/>
              </a:spcAft>
              <a:defRPr sz="1600">
                <a:solidFill>
                  <a:schemeClr val="tx1"/>
                </a:solidFill>
                <a:latin typeface="Arial" charset="0"/>
                <a:cs typeface="Arial" charset="0"/>
              </a:defRPr>
            </a:lvl7pPr>
            <a:lvl8pPr marL="3429000" indent="-228600" eaLnBrk="0" fontAlgn="base" hangingPunct="0">
              <a:spcBef>
                <a:spcPct val="0"/>
              </a:spcBef>
              <a:spcAft>
                <a:spcPct val="0"/>
              </a:spcAft>
              <a:defRPr sz="1600">
                <a:solidFill>
                  <a:schemeClr val="tx1"/>
                </a:solidFill>
                <a:latin typeface="Arial" charset="0"/>
                <a:cs typeface="Arial" charset="0"/>
              </a:defRPr>
            </a:lvl8pPr>
            <a:lvl9pPr marL="3886200" indent="-228600" eaLnBrk="0" fontAlgn="base" hangingPunct="0">
              <a:spcBef>
                <a:spcPct val="0"/>
              </a:spcBef>
              <a:spcAft>
                <a:spcPct val="0"/>
              </a:spcAft>
              <a:defRPr sz="1600">
                <a:solidFill>
                  <a:schemeClr val="tx1"/>
                </a:solidFill>
                <a:latin typeface="Arial" charset="0"/>
                <a:cs typeface="Arial" charset="0"/>
              </a:defRPr>
            </a:lvl9pPr>
          </a:lstStyle>
          <a:p>
            <a:pPr eaLnBrk="1" hangingPunct="1"/>
            <a:r>
              <a:rPr lang="en-US" altLang="en-US" sz="1000"/>
              <a:t>www.wired.com/.../2008/01/spawar/10_mapper.jpg </a:t>
            </a:r>
          </a:p>
        </p:txBody>
      </p:sp>
    </p:spTree>
    <p:extLst>
      <p:ext uri="{BB962C8B-B14F-4D97-AF65-F5344CB8AC3E}">
        <p14:creationId xmlns:p14="http://schemas.microsoft.com/office/powerpoint/2010/main" val="116700824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p:txBody>
          <a:bodyPr/>
          <a:lstStyle/>
          <a:p>
            <a:pPr eaLnBrk="1" hangingPunct="1"/>
            <a:r>
              <a:rPr lang="en-US" altLang="en-US" sz="3600" smtClean="0"/>
              <a:t>Laser Detection and Ranging (LADAR)</a:t>
            </a:r>
          </a:p>
        </p:txBody>
      </p:sp>
      <p:sp>
        <p:nvSpPr>
          <p:cNvPr id="50179" name="Rectangle 3"/>
          <p:cNvSpPr>
            <a:spLocks noGrp="1" noChangeArrowheads="1"/>
          </p:cNvSpPr>
          <p:nvPr>
            <p:ph type="body" idx="1"/>
          </p:nvPr>
        </p:nvSpPr>
        <p:spPr>
          <a:xfrm>
            <a:off x="3124200" y="1905000"/>
            <a:ext cx="5562600" cy="5181600"/>
          </a:xfrm>
        </p:spPr>
        <p:txBody>
          <a:bodyPr/>
          <a:lstStyle/>
          <a:p>
            <a:pPr eaLnBrk="1" hangingPunct="1">
              <a:lnSpc>
                <a:spcPct val="90000"/>
              </a:lnSpc>
              <a:spcBef>
                <a:spcPts val="1800"/>
              </a:spcBef>
            </a:pPr>
            <a:r>
              <a:rPr lang="en-US" altLang="en-US" sz="2800" dirty="0" smtClean="0"/>
              <a:t>Negative Obstacles create a challenge for all sensing techniques.</a:t>
            </a:r>
          </a:p>
          <a:p>
            <a:pPr eaLnBrk="1" hangingPunct="1">
              <a:lnSpc>
                <a:spcPct val="90000"/>
              </a:lnSpc>
              <a:spcBef>
                <a:spcPts val="1800"/>
              </a:spcBef>
            </a:pPr>
            <a:r>
              <a:rPr lang="en-US" altLang="en-US" sz="2800" dirty="0" smtClean="0"/>
              <a:t>Sensors tend to be placed to the front and as high as possible on the vehicle.</a:t>
            </a:r>
          </a:p>
          <a:p>
            <a:pPr eaLnBrk="1" hangingPunct="1">
              <a:lnSpc>
                <a:spcPct val="90000"/>
              </a:lnSpc>
              <a:spcBef>
                <a:spcPts val="1800"/>
              </a:spcBef>
            </a:pPr>
            <a:r>
              <a:rPr lang="en-US" altLang="en-US" sz="2800" dirty="0" smtClean="0"/>
              <a:t>The CMU Crusher system uses multiple LADAR sensors to create a dynamic 3-D map of its environment</a:t>
            </a:r>
          </a:p>
          <a:p>
            <a:pPr eaLnBrk="1" hangingPunct="1">
              <a:lnSpc>
                <a:spcPct val="90000"/>
              </a:lnSpc>
            </a:pPr>
            <a:endParaRPr lang="en-US" altLang="en-US" dirty="0" smtClean="0"/>
          </a:p>
        </p:txBody>
      </p:sp>
      <p:pic>
        <p:nvPicPr>
          <p:cNvPr id="50180" name="Picture 5" descr="Crusher LADAR Close u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1055" y="3265920"/>
            <a:ext cx="1801091" cy="1306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181" name="Picture 6" descr="Crusher Lada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1632" y="4675909"/>
            <a:ext cx="1812636" cy="18010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182"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8962" y="1669473"/>
            <a:ext cx="1759239" cy="14547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5843530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pPr eaLnBrk="1" hangingPunct="1"/>
            <a:r>
              <a:rPr lang="en-US" altLang="en-US" smtClean="0"/>
              <a:t>Radar</a:t>
            </a:r>
          </a:p>
        </p:txBody>
      </p:sp>
      <p:sp>
        <p:nvSpPr>
          <p:cNvPr id="51203" name="Rectangle 3"/>
          <p:cNvSpPr>
            <a:spLocks noGrp="1" noChangeArrowheads="1"/>
          </p:cNvSpPr>
          <p:nvPr>
            <p:ph type="body" idx="1"/>
          </p:nvPr>
        </p:nvSpPr>
        <p:spPr>
          <a:xfrm>
            <a:off x="3571168" y="1828800"/>
            <a:ext cx="5334000" cy="4876800"/>
          </a:xfrm>
        </p:spPr>
        <p:txBody>
          <a:bodyPr/>
          <a:lstStyle/>
          <a:p>
            <a:pPr eaLnBrk="1" hangingPunct="1">
              <a:spcBef>
                <a:spcPts val="1800"/>
              </a:spcBef>
            </a:pPr>
            <a:r>
              <a:rPr lang="en-US" altLang="en-US" sz="2400" dirty="0" smtClean="0"/>
              <a:t>An object detection system that uses electromagnetic waves to identify the range, altitude, direction of both moving and fixed objects.</a:t>
            </a:r>
          </a:p>
          <a:p>
            <a:pPr eaLnBrk="1" hangingPunct="1">
              <a:spcBef>
                <a:spcPts val="1800"/>
              </a:spcBef>
            </a:pPr>
            <a:r>
              <a:rPr lang="en-US" altLang="en-US" sz="2400" dirty="0" smtClean="0"/>
              <a:t>The term RADAR was coined in 1941 and stands for </a:t>
            </a:r>
            <a:r>
              <a:rPr lang="en-US" altLang="en-US" sz="2400" i="1" dirty="0" smtClean="0"/>
              <a:t>radio detection and ranging.</a:t>
            </a:r>
          </a:p>
          <a:p>
            <a:pPr eaLnBrk="1" hangingPunct="1">
              <a:spcBef>
                <a:spcPts val="1800"/>
              </a:spcBef>
            </a:pPr>
            <a:r>
              <a:rPr lang="en-US" altLang="en-US" sz="2400" dirty="0" smtClean="0"/>
              <a:t>Used primarily in larger UAV and USV systems</a:t>
            </a:r>
          </a:p>
        </p:txBody>
      </p:sp>
      <p:sp>
        <p:nvSpPr>
          <p:cNvPr id="51204" name="Text Box 4"/>
          <p:cNvSpPr txBox="1">
            <a:spLocks noChangeArrowheads="1"/>
          </p:cNvSpPr>
          <p:nvPr/>
        </p:nvSpPr>
        <p:spPr bwMode="auto">
          <a:xfrm>
            <a:off x="3838575" y="6080125"/>
            <a:ext cx="172402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a:solidFill>
                  <a:schemeClr val="tx1"/>
                </a:solidFill>
                <a:latin typeface="Arial" charset="0"/>
                <a:cs typeface="Arial" charset="0"/>
              </a:defRPr>
            </a:lvl1pPr>
            <a:lvl2pPr marL="742950" indent="-285750" eaLnBrk="0" hangingPunct="0">
              <a:defRPr sz="1600">
                <a:solidFill>
                  <a:schemeClr val="tx1"/>
                </a:solidFill>
                <a:latin typeface="Arial" charset="0"/>
                <a:cs typeface="Arial" charset="0"/>
              </a:defRPr>
            </a:lvl2pPr>
            <a:lvl3pPr marL="1143000" indent="-228600" eaLnBrk="0" hangingPunct="0">
              <a:defRPr sz="1600">
                <a:solidFill>
                  <a:schemeClr val="tx1"/>
                </a:solidFill>
                <a:latin typeface="Arial" charset="0"/>
                <a:cs typeface="Arial" charset="0"/>
              </a:defRPr>
            </a:lvl3pPr>
            <a:lvl4pPr marL="1600200" indent="-228600" eaLnBrk="0" hangingPunct="0">
              <a:defRPr sz="1600">
                <a:solidFill>
                  <a:schemeClr val="tx1"/>
                </a:solidFill>
                <a:latin typeface="Arial" charset="0"/>
                <a:cs typeface="Arial" charset="0"/>
              </a:defRPr>
            </a:lvl4pPr>
            <a:lvl5pPr marL="2057400" indent="-228600" eaLnBrk="0" hangingPunct="0">
              <a:defRPr sz="1600">
                <a:solidFill>
                  <a:schemeClr val="tx1"/>
                </a:solidFill>
                <a:latin typeface="Arial" charset="0"/>
                <a:cs typeface="Arial" charset="0"/>
              </a:defRPr>
            </a:lvl5pPr>
            <a:lvl6pPr marL="2514600" indent="-228600" eaLnBrk="0" fontAlgn="base" hangingPunct="0">
              <a:spcBef>
                <a:spcPct val="0"/>
              </a:spcBef>
              <a:spcAft>
                <a:spcPct val="0"/>
              </a:spcAft>
              <a:defRPr sz="1600">
                <a:solidFill>
                  <a:schemeClr val="tx1"/>
                </a:solidFill>
                <a:latin typeface="Arial" charset="0"/>
                <a:cs typeface="Arial" charset="0"/>
              </a:defRPr>
            </a:lvl6pPr>
            <a:lvl7pPr marL="2971800" indent="-228600" eaLnBrk="0" fontAlgn="base" hangingPunct="0">
              <a:spcBef>
                <a:spcPct val="0"/>
              </a:spcBef>
              <a:spcAft>
                <a:spcPct val="0"/>
              </a:spcAft>
              <a:defRPr sz="1600">
                <a:solidFill>
                  <a:schemeClr val="tx1"/>
                </a:solidFill>
                <a:latin typeface="Arial" charset="0"/>
                <a:cs typeface="Arial" charset="0"/>
              </a:defRPr>
            </a:lvl7pPr>
            <a:lvl8pPr marL="3429000" indent="-228600" eaLnBrk="0" fontAlgn="base" hangingPunct="0">
              <a:spcBef>
                <a:spcPct val="0"/>
              </a:spcBef>
              <a:spcAft>
                <a:spcPct val="0"/>
              </a:spcAft>
              <a:defRPr sz="1600">
                <a:solidFill>
                  <a:schemeClr val="tx1"/>
                </a:solidFill>
                <a:latin typeface="Arial" charset="0"/>
                <a:cs typeface="Arial" charset="0"/>
              </a:defRPr>
            </a:lvl8pPr>
            <a:lvl9pPr marL="3886200" indent="-228600" eaLnBrk="0" fontAlgn="base" hangingPunct="0">
              <a:spcBef>
                <a:spcPct val="0"/>
              </a:spcBef>
              <a:spcAft>
                <a:spcPct val="0"/>
              </a:spcAft>
              <a:defRPr sz="1600">
                <a:solidFill>
                  <a:schemeClr val="tx1"/>
                </a:solidFill>
                <a:latin typeface="Arial" charset="0"/>
                <a:cs typeface="Arial" charset="0"/>
              </a:defRPr>
            </a:lvl9pPr>
          </a:lstStyle>
          <a:p>
            <a:pPr eaLnBrk="1" hangingPunct="1"/>
            <a:r>
              <a:rPr lang="en-US" altLang="en-US" sz="1000" dirty="0"/>
              <a:t>en.wikipedia.org/wiki/Radar</a:t>
            </a:r>
          </a:p>
        </p:txBody>
      </p:sp>
      <p:sp>
        <p:nvSpPr>
          <p:cNvPr id="2" name="Rectangle 1"/>
          <p:cNvSpPr/>
          <p:nvPr/>
        </p:nvSpPr>
        <p:spPr>
          <a:xfrm>
            <a:off x="381000" y="5680372"/>
            <a:ext cx="3200400" cy="646331"/>
          </a:xfrm>
          <a:prstGeom prst="rect">
            <a:avLst/>
          </a:prstGeom>
        </p:spPr>
        <p:txBody>
          <a:bodyPr wrap="square">
            <a:spAutoFit/>
          </a:bodyPr>
          <a:lstStyle/>
          <a:p>
            <a:r>
              <a:rPr lang="en-US" sz="1200" dirty="0"/>
              <a:t>http://gcn.com/blogs/emerging-tech/2014/06/uav-radar-sense-and-avoid.aspx</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6225" y="4076700"/>
            <a:ext cx="3076575" cy="1485900"/>
          </a:xfrm>
          <a:prstGeom prst="rect">
            <a:avLst/>
          </a:prstGeom>
        </p:spPr>
      </p:pic>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b="14622"/>
          <a:stretch/>
        </p:blipFill>
        <p:spPr>
          <a:xfrm>
            <a:off x="276225" y="2026849"/>
            <a:ext cx="3076575" cy="1859351"/>
          </a:xfrm>
          <a:prstGeom prst="rect">
            <a:avLst/>
          </a:prstGeom>
        </p:spPr>
      </p:pic>
    </p:spTree>
    <p:extLst>
      <p:ext uri="{BB962C8B-B14F-4D97-AF65-F5344CB8AC3E}">
        <p14:creationId xmlns:p14="http://schemas.microsoft.com/office/powerpoint/2010/main" val="405556440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p:txBody>
          <a:bodyPr/>
          <a:lstStyle/>
          <a:p>
            <a:pPr eaLnBrk="1" hangingPunct="1"/>
            <a:r>
              <a:rPr lang="en-US" altLang="en-US" smtClean="0"/>
              <a:t>Machine Vision</a:t>
            </a:r>
          </a:p>
        </p:txBody>
      </p:sp>
      <p:sp>
        <p:nvSpPr>
          <p:cNvPr id="52227" name="Rectangle 3"/>
          <p:cNvSpPr>
            <a:spLocks noGrp="1" noChangeArrowheads="1"/>
          </p:cNvSpPr>
          <p:nvPr>
            <p:ph type="body" idx="1"/>
          </p:nvPr>
        </p:nvSpPr>
        <p:spPr>
          <a:xfrm>
            <a:off x="3962400" y="1676400"/>
            <a:ext cx="4724400" cy="5181600"/>
          </a:xfrm>
        </p:spPr>
        <p:txBody>
          <a:bodyPr/>
          <a:lstStyle/>
          <a:p>
            <a:pPr eaLnBrk="1" hangingPunct="1">
              <a:lnSpc>
                <a:spcPct val="80000"/>
              </a:lnSpc>
            </a:pPr>
            <a:r>
              <a:rPr lang="en-US" altLang="en-US" sz="2400" dirty="0" smtClean="0"/>
              <a:t>Machine vision systems process images acquired with cameras in order to produce a representation of objects in the world.</a:t>
            </a:r>
          </a:p>
          <a:p>
            <a:pPr eaLnBrk="1" hangingPunct="1">
              <a:lnSpc>
                <a:spcPct val="80000"/>
              </a:lnSpc>
            </a:pPr>
            <a:r>
              <a:rPr lang="en-US" altLang="en-US" sz="2400" dirty="0" smtClean="0"/>
              <a:t>Computer algorithms are used to analyze patterns of pixels values provide by the image sensor.  </a:t>
            </a:r>
          </a:p>
          <a:p>
            <a:pPr eaLnBrk="1" hangingPunct="1">
              <a:lnSpc>
                <a:spcPct val="80000"/>
              </a:lnSpc>
            </a:pPr>
            <a:r>
              <a:rPr lang="en-US" altLang="en-US" sz="2400" dirty="0" smtClean="0"/>
              <a:t>By identifying and classifying groups of pixels as an obstacle, machine vision can be used to generate information that supports path planning or opportunistic motion behaviors.</a:t>
            </a:r>
          </a:p>
        </p:txBody>
      </p:sp>
      <p:sp>
        <p:nvSpPr>
          <p:cNvPr id="52228" name="Rectangle 4"/>
          <p:cNvSpPr>
            <a:spLocks noChangeArrowheads="1"/>
          </p:cNvSpPr>
          <p:nvPr/>
        </p:nvSpPr>
        <p:spPr bwMode="auto">
          <a:xfrm>
            <a:off x="457200" y="6308725"/>
            <a:ext cx="27686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1600">
                <a:solidFill>
                  <a:schemeClr val="tx1"/>
                </a:solidFill>
                <a:latin typeface="Arial" charset="0"/>
                <a:cs typeface="Arial" charset="0"/>
              </a:defRPr>
            </a:lvl1pPr>
            <a:lvl2pPr marL="742950" indent="-285750" eaLnBrk="0" hangingPunct="0">
              <a:defRPr sz="1600">
                <a:solidFill>
                  <a:schemeClr val="tx1"/>
                </a:solidFill>
                <a:latin typeface="Arial" charset="0"/>
                <a:cs typeface="Arial" charset="0"/>
              </a:defRPr>
            </a:lvl2pPr>
            <a:lvl3pPr marL="1143000" indent="-228600" eaLnBrk="0" hangingPunct="0">
              <a:defRPr sz="1600">
                <a:solidFill>
                  <a:schemeClr val="tx1"/>
                </a:solidFill>
                <a:latin typeface="Arial" charset="0"/>
                <a:cs typeface="Arial" charset="0"/>
              </a:defRPr>
            </a:lvl3pPr>
            <a:lvl4pPr marL="1600200" indent="-228600" eaLnBrk="0" hangingPunct="0">
              <a:defRPr sz="1600">
                <a:solidFill>
                  <a:schemeClr val="tx1"/>
                </a:solidFill>
                <a:latin typeface="Arial" charset="0"/>
                <a:cs typeface="Arial" charset="0"/>
              </a:defRPr>
            </a:lvl4pPr>
            <a:lvl5pPr marL="2057400" indent="-228600" eaLnBrk="0" hangingPunct="0">
              <a:defRPr sz="1600">
                <a:solidFill>
                  <a:schemeClr val="tx1"/>
                </a:solidFill>
                <a:latin typeface="Arial" charset="0"/>
                <a:cs typeface="Arial" charset="0"/>
              </a:defRPr>
            </a:lvl5pPr>
            <a:lvl6pPr marL="2514600" indent="-228600" eaLnBrk="0" fontAlgn="base" hangingPunct="0">
              <a:spcBef>
                <a:spcPct val="0"/>
              </a:spcBef>
              <a:spcAft>
                <a:spcPct val="0"/>
              </a:spcAft>
              <a:defRPr sz="1600">
                <a:solidFill>
                  <a:schemeClr val="tx1"/>
                </a:solidFill>
                <a:latin typeface="Arial" charset="0"/>
                <a:cs typeface="Arial" charset="0"/>
              </a:defRPr>
            </a:lvl6pPr>
            <a:lvl7pPr marL="2971800" indent="-228600" eaLnBrk="0" fontAlgn="base" hangingPunct="0">
              <a:spcBef>
                <a:spcPct val="0"/>
              </a:spcBef>
              <a:spcAft>
                <a:spcPct val="0"/>
              </a:spcAft>
              <a:defRPr sz="1600">
                <a:solidFill>
                  <a:schemeClr val="tx1"/>
                </a:solidFill>
                <a:latin typeface="Arial" charset="0"/>
                <a:cs typeface="Arial" charset="0"/>
              </a:defRPr>
            </a:lvl7pPr>
            <a:lvl8pPr marL="3429000" indent="-228600" eaLnBrk="0" fontAlgn="base" hangingPunct="0">
              <a:spcBef>
                <a:spcPct val="0"/>
              </a:spcBef>
              <a:spcAft>
                <a:spcPct val="0"/>
              </a:spcAft>
              <a:defRPr sz="1600">
                <a:solidFill>
                  <a:schemeClr val="tx1"/>
                </a:solidFill>
                <a:latin typeface="Arial" charset="0"/>
                <a:cs typeface="Arial" charset="0"/>
              </a:defRPr>
            </a:lvl8pPr>
            <a:lvl9pPr marL="3886200" indent="-228600" eaLnBrk="0" fontAlgn="base" hangingPunct="0">
              <a:spcBef>
                <a:spcPct val="0"/>
              </a:spcBef>
              <a:spcAft>
                <a:spcPct val="0"/>
              </a:spcAft>
              <a:defRPr sz="1600">
                <a:solidFill>
                  <a:schemeClr val="tx1"/>
                </a:solidFill>
                <a:latin typeface="Arial" charset="0"/>
                <a:cs typeface="Arial" charset="0"/>
              </a:defRPr>
            </a:lvl9pPr>
          </a:lstStyle>
          <a:p>
            <a:pPr eaLnBrk="1" hangingPunct="1"/>
            <a:r>
              <a:rPr lang="en-US" altLang="en-US" sz="1000"/>
              <a:t>www.roborealm.com/.../obstacle_scene_1.jpg </a:t>
            </a:r>
          </a:p>
        </p:txBody>
      </p:sp>
      <p:pic>
        <p:nvPicPr>
          <p:cNvPr id="52229" name="Picture 5" descr="roborealm_obstacle_avoidanc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4190999"/>
            <a:ext cx="3048000" cy="211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30" name="Picture 6" descr="obstacle_scene_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1752599"/>
            <a:ext cx="3048000" cy="211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1733976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p:txBody>
          <a:bodyPr/>
          <a:lstStyle/>
          <a:p>
            <a:pPr eaLnBrk="1" hangingPunct="1"/>
            <a:r>
              <a:rPr lang="en-US" altLang="en-US" dirty="0" smtClean="0"/>
              <a:t>Ultrasonic Sensors</a:t>
            </a:r>
          </a:p>
        </p:txBody>
      </p:sp>
      <p:sp>
        <p:nvSpPr>
          <p:cNvPr id="53251" name="Rectangle 3"/>
          <p:cNvSpPr>
            <a:spLocks noGrp="1" noChangeArrowheads="1"/>
          </p:cNvSpPr>
          <p:nvPr>
            <p:ph type="body" idx="1"/>
          </p:nvPr>
        </p:nvSpPr>
        <p:spPr>
          <a:xfrm>
            <a:off x="3657600" y="1676400"/>
            <a:ext cx="5257800" cy="4876800"/>
          </a:xfrm>
        </p:spPr>
        <p:txBody>
          <a:bodyPr/>
          <a:lstStyle/>
          <a:p>
            <a:pPr eaLnBrk="1" hangingPunct="1">
              <a:lnSpc>
                <a:spcPct val="90000"/>
              </a:lnSpc>
              <a:spcBef>
                <a:spcPts val="1200"/>
              </a:spcBef>
            </a:pPr>
            <a:r>
              <a:rPr lang="en-US" altLang="en-US" sz="2400" dirty="0" smtClean="0"/>
              <a:t>Ultrasonic sensors generate high frequency sound waves and evaluate the echo which is received back by the sensor. Sensors calculate the time interval between sending the signal and receiving the echo to determine the distance to an object. </a:t>
            </a:r>
          </a:p>
          <a:p>
            <a:pPr eaLnBrk="1" hangingPunct="1">
              <a:lnSpc>
                <a:spcPct val="90000"/>
              </a:lnSpc>
              <a:spcBef>
                <a:spcPts val="1200"/>
              </a:spcBef>
            </a:pPr>
            <a:r>
              <a:rPr lang="en-US" altLang="en-US" sz="2400" dirty="0" smtClean="0"/>
              <a:t>Relatively inexpensive, simple to implement, good for short distance ranging.</a:t>
            </a:r>
          </a:p>
          <a:p>
            <a:pPr eaLnBrk="1" hangingPunct="1">
              <a:lnSpc>
                <a:spcPct val="90000"/>
              </a:lnSpc>
              <a:spcBef>
                <a:spcPts val="1200"/>
              </a:spcBef>
            </a:pPr>
            <a:r>
              <a:rPr lang="en-US" altLang="en-US" sz="2400" dirty="0" smtClean="0"/>
              <a:t>Subject to cross-talk between multiple transmitter / receiver pairs</a:t>
            </a:r>
          </a:p>
          <a:p>
            <a:pPr eaLnBrk="1" hangingPunct="1">
              <a:lnSpc>
                <a:spcPct val="90000"/>
              </a:lnSpc>
            </a:pPr>
            <a:endParaRPr lang="en-US" altLang="en-US" sz="2400" dirty="0" smtClean="0"/>
          </a:p>
          <a:p>
            <a:pPr eaLnBrk="1" hangingPunct="1">
              <a:lnSpc>
                <a:spcPct val="90000"/>
              </a:lnSpc>
            </a:pPr>
            <a:endParaRPr lang="en-US" altLang="en-US" sz="2400" dirty="0" smtClean="0"/>
          </a:p>
        </p:txBody>
      </p:sp>
      <p:sp>
        <p:nvSpPr>
          <p:cNvPr id="53252" name="Rectangle 4"/>
          <p:cNvSpPr>
            <a:spLocks noChangeArrowheads="1"/>
          </p:cNvSpPr>
          <p:nvPr/>
        </p:nvSpPr>
        <p:spPr bwMode="auto">
          <a:xfrm>
            <a:off x="228600" y="3108325"/>
            <a:ext cx="3084513"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1600">
                <a:solidFill>
                  <a:schemeClr val="tx1"/>
                </a:solidFill>
                <a:latin typeface="Arial" charset="0"/>
                <a:cs typeface="Arial" charset="0"/>
              </a:defRPr>
            </a:lvl1pPr>
            <a:lvl2pPr marL="742950" indent="-285750" eaLnBrk="0" hangingPunct="0">
              <a:defRPr sz="1600">
                <a:solidFill>
                  <a:schemeClr val="tx1"/>
                </a:solidFill>
                <a:latin typeface="Arial" charset="0"/>
                <a:cs typeface="Arial" charset="0"/>
              </a:defRPr>
            </a:lvl2pPr>
            <a:lvl3pPr marL="1143000" indent="-228600" eaLnBrk="0" hangingPunct="0">
              <a:defRPr sz="1600">
                <a:solidFill>
                  <a:schemeClr val="tx1"/>
                </a:solidFill>
                <a:latin typeface="Arial" charset="0"/>
                <a:cs typeface="Arial" charset="0"/>
              </a:defRPr>
            </a:lvl3pPr>
            <a:lvl4pPr marL="1600200" indent="-228600" eaLnBrk="0" hangingPunct="0">
              <a:defRPr sz="1600">
                <a:solidFill>
                  <a:schemeClr val="tx1"/>
                </a:solidFill>
                <a:latin typeface="Arial" charset="0"/>
                <a:cs typeface="Arial" charset="0"/>
              </a:defRPr>
            </a:lvl4pPr>
            <a:lvl5pPr marL="2057400" indent="-228600" eaLnBrk="0" hangingPunct="0">
              <a:defRPr sz="1600">
                <a:solidFill>
                  <a:schemeClr val="tx1"/>
                </a:solidFill>
                <a:latin typeface="Arial" charset="0"/>
                <a:cs typeface="Arial" charset="0"/>
              </a:defRPr>
            </a:lvl5pPr>
            <a:lvl6pPr marL="2514600" indent="-228600" eaLnBrk="0" fontAlgn="base" hangingPunct="0">
              <a:spcBef>
                <a:spcPct val="0"/>
              </a:spcBef>
              <a:spcAft>
                <a:spcPct val="0"/>
              </a:spcAft>
              <a:defRPr sz="1600">
                <a:solidFill>
                  <a:schemeClr val="tx1"/>
                </a:solidFill>
                <a:latin typeface="Arial" charset="0"/>
                <a:cs typeface="Arial" charset="0"/>
              </a:defRPr>
            </a:lvl6pPr>
            <a:lvl7pPr marL="2971800" indent="-228600" eaLnBrk="0" fontAlgn="base" hangingPunct="0">
              <a:spcBef>
                <a:spcPct val="0"/>
              </a:spcBef>
              <a:spcAft>
                <a:spcPct val="0"/>
              </a:spcAft>
              <a:defRPr sz="1600">
                <a:solidFill>
                  <a:schemeClr val="tx1"/>
                </a:solidFill>
                <a:latin typeface="Arial" charset="0"/>
                <a:cs typeface="Arial" charset="0"/>
              </a:defRPr>
            </a:lvl7pPr>
            <a:lvl8pPr marL="3429000" indent="-228600" eaLnBrk="0" fontAlgn="base" hangingPunct="0">
              <a:spcBef>
                <a:spcPct val="0"/>
              </a:spcBef>
              <a:spcAft>
                <a:spcPct val="0"/>
              </a:spcAft>
              <a:defRPr sz="1600">
                <a:solidFill>
                  <a:schemeClr val="tx1"/>
                </a:solidFill>
                <a:latin typeface="Arial" charset="0"/>
                <a:cs typeface="Arial" charset="0"/>
              </a:defRPr>
            </a:lvl8pPr>
            <a:lvl9pPr marL="3886200" indent="-228600" eaLnBrk="0" fontAlgn="base" hangingPunct="0">
              <a:spcBef>
                <a:spcPct val="0"/>
              </a:spcBef>
              <a:spcAft>
                <a:spcPct val="0"/>
              </a:spcAft>
              <a:defRPr sz="1600">
                <a:solidFill>
                  <a:schemeClr val="tx1"/>
                </a:solidFill>
                <a:latin typeface="Arial" charset="0"/>
                <a:cs typeface="Arial" charset="0"/>
              </a:defRPr>
            </a:lvl9pPr>
          </a:lstStyle>
          <a:p>
            <a:pPr eaLnBrk="1" hangingPunct="1"/>
            <a:r>
              <a:rPr lang="en-US" altLang="en-US" sz="1000" dirty="0"/>
              <a:t>img.alibaba.com/photo/209455902/TS601dt_ultra... </a:t>
            </a:r>
          </a:p>
        </p:txBody>
      </p:sp>
      <p:pic>
        <p:nvPicPr>
          <p:cNvPr id="53253" name="Picture 5" descr="TS601dt_ultrasonic_senso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1584325"/>
            <a:ext cx="2514600" cy="150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254" name="Rectangle 6"/>
          <p:cNvSpPr>
            <a:spLocks noChangeArrowheads="1"/>
          </p:cNvSpPr>
          <p:nvPr/>
        </p:nvSpPr>
        <p:spPr bwMode="auto">
          <a:xfrm>
            <a:off x="228600" y="6384925"/>
            <a:ext cx="280987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1600">
                <a:solidFill>
                  <a:schemeClr val="tx1"/>
                </a:solidFill>
                <a:latin typeface="Arial" charset="0"/>
                <a:cs typeface="Arial" charset="0"/>
              </a:defRPr>
            </a:lvl1pPr>
            <a:lvl2pPr marL="742950" indent="-285750" eaLnBrk="0" hangingPunct="0">
              <a:defRPr sz="1600">
                <a:solidFill>
                  <a:schemeClr val="tx1"/>
                </a:solidFill>
                <a:latin typeface="Arial" charset="0"/>
                <a:cs typeface="Arial" charset="0"/>
              </a:defRPr>
            </a:lvl2pPr>
            <a:lvl3pPr marL="1143000" indent="-228600" eaLnBrk="0" hangingPunct="0">
              <a:defRPr sz="1600">
                <a:solidFill>
                  <a:schemeClr val="tx1"/>
                </a:solidFill>
                <a:latin typeface="Arial" charset="0"/>
                <a:cs typeface="Arial" charset="0"/>
              </a:defRPr>
            </a:lvl3pPr>
            <a:lvl4pPr marL="1600200" indent="-228600" eaLnBrk="0" hangingPunct="0">
              <a:defRPr sz="1600">
                <a:solidFill>
                  <a:schemeClr val="tx1"/>
                </a:solidFill>
                <a:latin typeface="Arial" charset="0"/>
                <a:cs typeface="Arial" charset="0"/>
              </a:defRPr>
            </a:lvl4pPr>
            <a:lvl5pPr marL="2057400" indent="-228600" eaLnBrk="0" hangingPunct="0">
              <a:defRPr sz="1600">
                <a:solidFill>
                  <a:schemeClr val="tx1"/>
                </a:solidFill>
                <a:latin typeface="Arial" charset="0"/>
                <a:cs typeface="Arial" charset="0"/>
              </a:defRPr>
            </a:lvl5pPr>
            <a:lvl6pPr marL="2514600" indent="-228600" eaLnBrk="0" fontAlgn="base" hangingPunct="0">
              <a:spcBef>
                <a:spcPct val="0"/>
              </a:spcBef>
              <a:spcAft>
                <a:spcPct val="0"/>
              </a:spcAft>
              <a:defRPr sz="1600">
                <a:solidFill>
                  <a:schemeClr val="tx1"/>
                </a:solidFill>
                <a:latin typeface="Arial" charset="0"/>
                <a:cs typeface="Arial" charset="0"/>
              </a:defRPr>
            </a:lvl6pPr>
            <a:lvl7pPr marL="2971800" indent="-228600" eaLnBrk="0" fontAlgn="base" hangingPunct="0">
              <a:spcBef>
                <a:spcPct val="0"/>
              </a:spcBef>
              <a:spcAft>
                <a:spcPct val="0"/>
              </a:spcAft>
              <a:defRPr sz="1600">
                <a:solidFill>
                  <a:schemeClr val="tx1"/>
                </a:solidFill>
                <a:latin typeface="Arial" charset="0"/>
                <a:cs typeface="Arial" charset="0"/>
              </a:defRPr>
            </a:lvl7pPr>
            <a:lvl8pPr marL="3429000" indent="-228600" eaLnBrk="0" fontAlgn="base" hangingPunct="0">
              <a:spcBef>
                <a:spcPct val="0"/>
              </a:spcBef>
              <a:spcAft>
                <a:spcPct val="0"/>
              </a:spcAft>
              <a:defRPr sz="1600">
                <a:solidFill>
                  <a:schemeClr val="tx1"/>
                </a:solidFill>
                <a:latin typeface="Arial" charset="0"/>
                <a:cs typeface="Arial" charset="0"/>
              </a:defRPr>
            </a:lvl8pPr>
            <a:lvl9pPr marL="3886200" indent="-228600" eaLnBrk="0" fontAlgn="base" hangingPunct="0">
              <a:spcBef>
                <a:spcPct val="0"/>
              </a:spcBef>
              <a:spcAft>
                <a:spcPct val="0"/>
              </a:spcAft>
              <a:defRPr sz="1600">
                <a:solidFill>
                  <a:schemeClr val="tx1"/>
                </a:solidFill>
                <a:latin typeface="Arial" charset="0"/>
                <a:cs typeface="Arial" charset="0"/>
              </a:defRPr>
            </a:lvl9pPr>
          </a:lstStyle>
          <a:p>
            <a:pPr eaLnBrk="1" hangingPunct="1"/>
            <a:r>
              <a:rPr lang="en-US" altLang="en-US" sz="1000"/>
              <a:t>www.uni-koblenz-landau.de/.../images/robbie6 </a:t>
            </a:r>
          </a:p>
        </p:txBody>
      </p:sp>
      <p:pic>
        <p:nvPicPr>
          <p:cNvPr id="53255" name="Picture 7" descr="robbie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3443717"/>
            <a:ext cx="2441575" cy="29316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6090569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p:txBody>
          <a:bodyPr/>
          <a:lstStyle/>
          <a:p>
            <a:pPr eaLnBrk="1" hangingPunct="1"/>
            <a:r>
              <a:rPr lang="en-US" altLang="en-US" smtClean="0"/>
              <a:t>Infrared Sensors</a:t>
            </a:r>
          </a:p>
        </p:txBody>
      </p:sp>
      <p:sp>
        <p:nvSpPr>
          <p:cNvPr id="54275" name="Rectangle 3"/>
          <p:cNvSpPr>
            <a:spLocks noGrp="1" noChangeArrowheads="1"/>
          </p:cNvSpPr>
          <p:nvPr>
            <p:ph type="body" idx="1"/>
          </p:nvPr>
        </p:nvSpPr>
        <p:spPr>
          <a:xfrm>
            <a:off x="3352800" y="1828800"/>
            <a:ext cx="5545540" cy="4648200"/>
          </a:xfrm>
        </p:spPr>
        <p:txBody>
          <a:bodyPr/>
          <a:lstStyle/>
          <a:p>
            <a:pPr eaLnBrk="1" hangingPunct="1">
              <a:lnSpc>
                <a:spcPct val="80000"/>
              </a:lnSpc>
              <a:spcBef>
                <a:spcPts val="1200"/>
              </a:spcBef>
            </a:pPr>
            <a:r>
              <a:rPr lang="en-US" altLang="en-US" sz="1900" dirty="0" smtClean="0"/>
              <a:t>IR rangers use triangulation and a small linear CCD array to compute the distance and/or presence of objects in the field of view.  </a:t>
            </a:r>
          </a:p>
          <a:p>
            <a:pPr eaLnBrk="1" hangingPunct="1">
              <a:lnSpc>
                <a:spcPct val="80000"/>
              </a:lnSpc>
              <a:spcBef>
                <a:spcPts val="1200"/>
              </a:spcBef>
            </a:pPr>
            <a:r>
              <a:rPr lang="en-US" altLang="en-US" sz="1900" dirty="0" smtClean="0"/>
              <a:t>The basic idea is this: a pulse of IR light is emitted by the emitter.  This light travels out in the field of view and either hits an object or just keeps on going.  </a:t>
            </a:r>
          </a:p>
          <a:p>
            <a:pPr eaLnBrk="1" hangingPunct="1">
              <a:lnSpc>
                <a:spcPct val="80000"/>
              </a:lnSpc>
              <a:spcBef>
                <a:spcPts val="1200"/>
              </a:spcBef>
            </a:pPr>
            <a:r>
              <a:rPr lang="en-US" altLang="en-US" sz="1900" dirty="0" smtClean="0"/>
              <a:t>In the case of no object, the light is never reflected and the reading shows no object.  If the light reflects off an object, it returns to the detector and creates a triangle between the point of reflection, the emitter, and the detector. </a:t>
            </a:r>
          </a:p>
          <a:p>
            <a:pPr eaLnBrk="1" hangingPunct="1">
              <a:lnSpc>
                <a:spcPct val="80000"/>
              </a:lnSpc>
              <a:spcBef>
                <a:spcPts val="1200"/>
              </a:spcBef>
            </a:pPr>
            <a:r>
              <a:rPr lang="en-US" altLang="en-US" sz="1900" dirty="0" smtClean="0"/>
              <a:t>Low-cost, simple to implement, relatively short range.  Work best in controlled lighting.  Requires the linearization of the sensor output. </a:t>
            </a:r>
          </a:p>
        </p:txBody>
      </p:sp>
      <p:sp>
        <p:nvSpPr>
          <p:cNvPr id="54276" name="Rectangle 4"/>
          <p:cNvSpPr>
            <a:spLocks noChangeArrowheads="1"/>
          </p:cNvSpPr>
          <p:nvPr/>
        </p:nvSpPr>
        <p:spPr bwMode="auto">
          <a:xfrm>
            <a:off x="533400" y="3830205"/>
            <a:ext cx="2362200" cy="3607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a:solidFill>
                  <a:schemeClr val="tx1"/>
                </a:solidFill>
                <a:latin typeface="Arial" charset="0"/>
                <a:cs typeface="Arial" charset="0"/>
              </a:defRPr>
            </a:lvl1pPr>
            <a:lvl2pPr marL="742950" indent="-285750" eaLnBrk="0" hangingPunct="0">
              <a:defRPr sz="1600">
                <a:solidFill>
                  <a:schemeClr val="tx1"/>
                </a:solidFill>
                <a:latin typeface="Arial" charset="0"/>
                <a:cs typeface="Arial" charset="0"/>
              </a:defRPr>
            </a:lvl2pPr>
            <a:lvl3pPr marL="1143000" indent="-228600" eaLnBrk="0" hangingPunct="0">
              <a:defRPr sz="1600">
                <a:solidFill>
                  <a:schemeClr val="tx1"/>
                </a:solidFill>
                <a:latin typeface="Arial" charset="0"/>
                <a:cs typeface="Arial" charset="0"/>
              </a:defRPr>
            </a:lvl3pPr>
            <a:lvl4pPr marL="1600200" indent="-228600" eaLnBrk="0" hangingPunct="0">
              <a:defRPr sz="1600">
                <a:solidFill>
                  <a:schemeClr val="tx1"/>
                </a:solidFill>
                <a:latin typeface="Arial" charset="0"/>
                <a:cs typeface="Arial" charset="0"/>
              </a:defRPr>
            </a:lvl4pPr>
            <a:lvl5pPr marL="2057400" indent="-228600" eaLnBrk="0" hangingPunct="0">
              <a:defRPr sz="1600">
                <a:solidFill>
                  <a:schemeClr val="tx1"/>
                </a:solidFill>
                <a:latin typeface="Arial" charset="0"/>
                <a:cs typeface="Arial" charset="0"/>
              </a:defRPr>
            </a:lvl5pPr>
            <a:lvl6pPr marL="2514600" indent="-228600" eaLnBrk="0" fontAlgn="base" hangingPunct="0">
              <a:spcBef>
                <a:spcPct val="0"/>
              </a:spcBef>
              <a:spcAft>
                <a:spcPct val="0"/>
              </a:spcAft>
              <a:defRPr sz="1600">
                <a:solidFill>
                  <a:schemeClr val="tx1"/>
                </a:solidFill>
                <a:latin typeface="Arial" charset="0"/>
                <a:cs typeface="Arial" charset="0"/>
              </a:defRPr>
            </a:lvl6pPr>
            <a:lvl7pPr marL="2971800" indent="-228600" eaLnBrk="0" fontAlgn="base" hangingPunct="0">
              <a:spcBef>
                <a:spcPct val="0"/>
              </a:spcBef>
              <a:spcAft>
                <a:spcPct val="0"/>
              </a:spcAft>
              <a:defRPr sz="1600">
                <a:solidFill>
                  <a:schemeClr val="tx1"/>
                </a:solidFill>
                <a:latin typeface="Arial" charset="0"/>
                <a:cs typeface="Arial" charset="0"/>
              </a:defRPr>
            </a:lvl7pPr>
            <a:lvl8pPr marL="3429000" indent="-228600" eaLnBrk="0" fontAlgn="base" hangingPunct="0">
              <a:spcBef>
                <a:spcPct val="0"/>
              </a:spcBef>
              <a:spcAft>
                <a:spcPct val="0"/>
              </a:spcAft>
              <a:defRPr sz="1600">
                <a:solidFill>
                  <a:schemeClr val="tx1"/>
                </a:solidFill>
                <a:latin typeface="Arial" charset="0"/>
                <a:cs typeface="Arial" charset="0"/>
              </a:defRPr>
            </a:lvl8pPr>
            <a:lvl9pPr marL="3886200" indent="-228600" eaLnBrk="0" fontAlgn="base" hangingPunct="0">
              <a:spcBef>
                <a:spcPct val="0"/>
              </a:spcBef>
              <a:spcAft>
                <a:spcPct val="0"/>
              </a:spcAft>
              <a:defRPr sz="1600">
                <a:solidFill>
                  <a:schemeClr val="tx1"/>
                </a:solidFill>
                <a:latin typeface="Arial" charset="0"/>
                <a:cs typeface="Arial" charset="0"/>
              </a:defRPr>
            </a:lvl9pPr>
          </a:lstStyle>
          <a:p>
            <a:pPr eaLnBrk="1" hangingPunct="1"/>
            <a:r>
              <a:rPr lang="en-US" altLang="en-US" sz="1000" dirty="0"/>
              <a:t>http://www.active-robots.com/products/</a:t>
            </a:r>
          </a:p>
          <a:p>
            <a:pPr eaLnBrk="1" hangingPunct="1"/>
            <a:r>
              <a:rPr lang="en-US" altLang="en-US" sz="1000" dirty="0" err="1"/>
              <a:t>robonova</a:t>
            </a:r>
            <a:r>
              <a:rPr lang="en-US" altLang="en-US" sz="1000" dirty="0"/>
              <a:t>/robonova-sensors.shtml</a:t>
            </a:r>
          </a:p>
        </p:txBody>
      </p:sp>
      <p:pic>
        <p:nvPicPr>
          <p:cNvPr id="54277" name="Picture 5" descr="infrared senso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5439" y="1827068"/>
            <a:ext cx="2164773" cy="19829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278" name="Rectangle 6"/>
          <p:cNvSpPr>
            <a:spLocks noChangeArrowheads="1"/>
          </p:cNvSpPr>
          <p:nvPr/>
        </p:nvSpPr>
        <p:spPr bwMode="auto">
          <a:xfrm>
            <a:off x="381000" y="6330950"/>
            <a:ext cx="2714625"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1600">
                <a:solidFill>
                  <a:schemeClr val="tx1"/>
                </a:solidFill>
                <a:latin typeface="Arial" charset="0"/>
                <a:cs typeface="Arial" charset="0"/>
              </a:defRPr>
            </a:lvl1pPr>
            <a:lvl2pPr marL="742950" indent="-285750" eaLnBrk="0" hangingPunct="0">
              <a:defRPr sz="1600">
                <a:solidFill>
                  <a:schemeClr val="tx1"/>
                </a:solidFill>
                <a:latin typeface="Arial" charset="0"/>
                <a:cs typeface="Arial" charset="0"/>
              </a:defRPr>
            </a:lvl2pPr>
            <a:lvl3pPr marL="1143000" indent="-228600" eaLnBrk="0" hangingPunct="0">
              <a:defRPr sz="1600">
                <a:solidFill>
                  <a:schemeClr val="tx1"/>
                </a:solidFill>
                <a:latin typeface="Arial" charset="0"/>
                <a:cs typeface="Arial" charset="0"/>
              </a:defRPr>
            </a:lvl3pPr>
            <a:lvl4pPr marL="1600200" indent="-228600" eaLnBrk="0" hangingPunct="0">
              <a:defRPr sz="1600">
                <a:solidFill>
                  <a:schemeClr val="tx1"/>
                </a:solidFill>
                <a:latin typeface="Arial" charset="0"/>
                <a:cs typeface="Arial" charset="0"/>
              </a:defRPr>
            </a:lvl4pPr>
            <a:lvl5pPr marL="2057400" indent="-228600" eaLnBrk="0" hangingPunct="0">
              <a:defRPr sz="1600">
                <a:solidFill>
                  <a:schemeClr val="tx1"/>
                </a:solidFill>
                <a:latin typeface="Arial" charset="0"/>
                <a:cs typeface="Arial" charset="0"/>
              </a:defRPr>
            </a:lvl5pPr>
            <a:lvl6pPr marL="2514600" indent="-228600" eaLnBrk="0" fontAlgn="base" hangingPunct="0">
              <a:spcBef>
                <a:spcPct val="0"/>
              </a:spcBef>
              <a:spcAft>
                <a:spcPct val="0"/>
              </a:spcAft>
              <a:defRPr sz="1600">
                <a:solidFill>
                  <a:schemeClr val="tx1"/>
                </a:solidFill>
                <a:latin typeface="Arial" charset="0"/>
                <a:cs typeface="Arial" charset="0"/>
              </a:defRPr>
            </a:lvl6pPr>
            <a:lvl7pPr marL="2971800" indent="-228600" eaLnBrk="0" fontAlgn="base" hangingPunct="0">
              <a:spcBef>
                <a:spcPct val="0"/>
              </a:spcBef>
              <a:spcAft>
                <a:spcPct val="0"/>
              </a:spcAft>
              <a:defRPr sz="1600">
                <a:solidFill>
                  <a:schemeClr val="tx1"/>
                </a:solidFill>
                <a:latin typeface="Arial" charset="0"/>
                <a:cs typeface="Arial" charset="0"/>
              </a:defRPr>
            </a:lvl7pPr>
            <a:lvl8pPr marL="3429000" indent="-228600" eaLnBrk="0" fontAlgn="base" hangingPunct="0">
              <a:spcBef>
                <a:spcPct val="0"/>
              </a:spcBef>
              <a:spcAft>
                <a:spcPct val="0"/>
              </a:spcAft>
              <a:defRPr sz="1600">
                <a:solidFill>
                  <a:schemeClr val="tx1"/>
                </a:solidFill>
                <a:latin typeface="Arial" charset="0"/>
                <a:cs typeface="Arial" charset="0"/>
              </a:defRPr>
            </a:lvl8pPr>
            <a:lvl9pPr marL="3886200" indent="-228600" eaLnBrk="0" fontAlgn="base" hangingPunct="0">
              <a:spcBef>
                <a:spcPct val="0"/>
              </a:spcBef>
              <a:spcAft>
                <a:spcPct val="0"/>
              </a:spcAft>
              <a:defRPr sz="1600">
                <a:solidFill>
                  <a:schemeClr val="tx1"/>
                </a:solidFill>
                <a:latin typeface="Arial" charset="0"/>
                <a:cs typeface="Arial" charset="0"/>
              </a:defRPr>
            </a:lvl9pPr>
          </a:lstStyle>
          <a:p>
            <a:pPr eaLnBrk="1" hangingPunct="1"/>
            <a:r>
              <a:rPr lang="en-US" altLang="en-US" sz="1000"/>
              <a:t>www.wanyrobotics.com/.../infrared-range.jpg </a:t>
            </a:r>
          </a:p>
        </p:txBody>
      </p:sp>
      <p:pic>
        <p:nvPicPr>
          <p:cNvPr id="54279" name="Picture 7" descr="infrared-ran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5439" y="4355523"/>
            <a:ext cx="2164773" cy="1861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280" name="Rectangle 8"/>
          <p:cNvSpPr>
            <a:spLocks noChangeArrowheads="1"/>
          </p:cNvSpPr>
          <p:nvPr/>
        </p:nvSpPr>
        <p:spPr bwMode="auto">
          <a:xfrm>
            <a:off x="4495800" y="6308725"/>
            <a:ext cx="398462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a:solidFill>
                  <a:schemeClr val="tx1"/>
                </a:solidFill>
                <a:latin typeface="Arial" charset="0"/>
                <a:cs typeface="Arial" charset="0"/>
              </a:defRPr>
            </a:lvl1pPr>
            <a:lvl2pPr marL="742950" indent="-285750" eaLnBrk="0" hangingPunct="0">
              <a:defRPr sz="1600">
                <a:solidFill>
                  <a:schemeClr val="tx1"/>
                </a:solidFill>
                <a:latin typeface="Arial" charset="0"/>
                <a:cs typeface="Arial" charset="0"/>
              </a:defRPr>
            </a:lvl2pPr>
            <a:lvl3pPr marL="1143000" indent="-228600" eaLnBrk="0" hangingPunct="0">
              <a:defRPr sz="1600">
                <a:solidFill>
                  <a:schemeClr val="tx1"/>
                </a:solidFill>
                <a:latin typeface="Arial" charset="0"/>
                <a:cs typeface="Arial" charset="0"/>
              </a:defRPr>
            </a:lvl3pPr>
            <a:lvl4pPr marL="1600200" indent="-228600" eaLnBrk="0" hangingPunct="0">
              <a:defRPr sz="1600">
                <a:solidFill>
                  <a:schemeClr val="tx1"/>
                </a:solidFill>
                <a:latin typeface="Arial" charset="0"/>
                <a:cs typeface="Arial" charset="0"/>
              </a:defRPr>
            </a:lvl4pPr>
            <a:lvl5pPr marL="2057400" indent="-228600" eaLnBrk="0" hangingPunct="0">
              <a:defRPr sz="1600">
                <a:solidFill>
                  <a:schemeClr val="tx1"/>
                </a:solidFill>
                <a:latin typeface="Arial" charset="0"/>
                <a:cs typeface="Arial" charset="0"/>
              </a:defRPr>
            </a:lvl5pPr>
            <a:lvl6pPr marL="2514600" indent="-228600" eaLnBrk="0" fontAlgn="base" hangingPunct="0">
              <a:spcBef>
                <a:spcPct val="0"/>
              </a:spcBef>
              <a:spcAft>
                <a:spcPct val="0"/>
              </a:spcAft>
              <a:defRPr sz="1600">
                <a:solidFill>
                  <a:schemeClr val="tx1"/>
                </a:solidFill>
                <a:latin typeface="Arial" charset="0"/>
                <a:cs typeface="Arial" charset="0"/>
              </a:defRPr>
            </a:lvl6pPr>
            <a:lvl7pPr marL="2971800" indent="-228600" eaLnBrk="0" fontAlgn="base" hangingPunct="0">
              <a:spcBef>
                <a:spcPct val="0"/>
              </a:spcBef>
              <a:spcAft>
                <a:spcPct val="0"/>
              </a:spcAft>
              <a:defRPr sz="1600">
                <a:solidFill>
                  <a:schemeClr val="tx1"/>
                </a:solidFill>
                <a:latin typeface="Arial" charset="0"/>
                <a:cs typeface="Arial" charset="0"/>
              </a:defRPr>
            </a:lvl7pPr>
            <a:lvl8pPr marL="3429000" indent="-228600" eaLnBrk="0" fontAlgn="base" hangingPunct="0">
              <a:spcBef>
                <a:spcPct val="0"/>
              </a:spcBef>
              <a:spcAft>
                <a:spcPct val="0"/>
              </a:spcAft>
              <a:defRPr sz="1600">
                <a:solidFill>
                  <a:schemeClr val="tx1"/>
                </a:solidFill>
                <a:latin typeface="Arial" charset="0"/>
                <a:cs typeface="Arial" charset="0"/>
              </a:defRPr>
            </a:lvl8pPr>
            <a:lvl9pPr marL="3886200" indent="-228600" eaLnBrk="0" fontAlgn="base" hangingPunct="0">
              <a:spcBef>
                <a:spcPct val="0"/>
              </a:spcBef>
              <a:spcAft>
                <a:spcPct val="0"/>
              </a:spcAft>
              <a:defRPr sz="1600">
                <a:solidFill>
                  <a:schemeClr val="tx1"/>
                </a:solidFill>
                <a:latin typeface="Arial" charset="0"/>
                <a:cs typeface="Arial" charset="0"/>
              </a:defRPr>
            </a:lvl9pPr>
          </a:lstStyle>
          <a:p>
            <a:pPr eaLnBrk="1" hangingPunct="1"/>
            <a:r>
              <a:rPr lang="en-US" altLang="en-US" sz="1000" dirty="0"/>
              <a:t>http://www.acroname.com/robotics/info/articles/sharp/sharp.html#e2</a:t>
            </a:r>
          </a:p>
        </p:txBody>
      </p:sp>
    </p:spTree>
    <p:extLst>
      <p:ext uri="{BB962C8B-B14F-4D97-AF65-F5344CB8AC3E}">
        <p14:creationId xmlns:p14="http://schemas.microsoft.com/office/powerpoint/2010/main" val="58433489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p:txBody>
          <a:bodyPr/>
          <a:lstStyle/>
          <a:p>
            <a:pPr eaLnBrk="1" hangingPunct="1"/>
            <a:r>
              <a:rPr lang="en-US" altLang="en-US" dirty="0" smtClean="0"/>
              <a:t>Tactile sensors</a:t>
            </a:r>
          </a:p>
        </p:txBody>
      </p:sp>
      <p:sp>
        <p:nvSpPr>
          <p:cNvPr id="55299" name="Rectangle 3"/>
          <p:cNvSpPr>
            <a:spLocks noGrp="1" noChangeArrowheads="1"/>
          </p:cNvSpPr>
          <p:nvPr>
            <p:ph type="body" idx="1"/>
          </p:nvPr>
        </p:nvSpPr>
        <p:spPr>
          <a:xfrm>
            <a:off x="4038600" y="1752600"/>
            <a:ext cx="4800600" cy="4191000"/>
          </a:xfrm>
        </p:spPr>
        <p:txBody>
          <a:bodyPr/>
          <a:lstStyle/>
          <a:p>
            <a:pPr eaLnBrk="1" hangingPunct="1">
              <a:lnSpc>
                <a:spcPct val="90000"/>
              </a:lnSpc>
              <a:spcBef>
                <a:spcPts val="1800"/>
              </a:spcBef>
            </a:pPr>
            <a:r>
              <a:rPr lang="en-US" altLang="en-US" sz="2200" dirty="0" smtClean="0"/>
              <a:t>Tactile sensors are basically bump sensors.  They are mechanical devices that close an electromechanical switch.</a:t>
            </a:r>
          </a:p>
          <a:p>
            <a:pPr eaLnBrk="1" hangingPunct="1">
              <a:lnSpc>
                <a:spcPct val="90000"/>
              </a:lnSpc>
              <a:spcBef>
                <a:spcPts val="1800"/>
              </a:spcBef>
            </a:pPr>
            <a:r>
              <a:rPr lang="en-US" altLang="en-US" sz="2200" dirty="0" smtClean="0"/>
              <a:t>The switch closure acts as a binary input to the control system.</a:t>
            </a:r>
          </a:p>
          <a:p>
            <a:pPr eaLnBrk="1" hangingPunct="1">
              <a:lnSpc>
                <a:spcPct val="90000"/>
              </a:lnSpc>
              <a:spcBef>
                <a:spcPts val="1800"/>
              </a:spcBef>
            </a:pPr>
            <a:r>
              <a:rPr lang="en-US" altLang="en-US" sz="2200" dirty="0" smtClean="0"/>
              <a:t>Typically used in small low-cost system.  Requires low vehicle speeds and mass.  Used frequently in biologically inspired behavior-based systems.</a:t>
            </a:r>
          </a:p>
        </p:txBody>
      </p:sp>
      <p:sp>
        <p:nvSpPr>
          <p:cNvPr id="55300" name="Rectangle 4"/>
          <p:cNvSpPr>
            <a:spLocks noChangeArrowheads="1"/>
          </p:cNvSpPr>
          <p:nvPr/>
        </p:nvSpPr>
        <p:spPr bwMode="auto">
          <a:xfrm>
            <a:off x="225425" y="3489325"/>
            <a:ext cx="343217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a:solidFill>
                  <a:schemeClr val="tx1"/>
                </a:solidFill>
                <a:latin typeface="Arial" charset="0"/>
                <a:cs typeface="Arial" charset="0"/>
              </a:defRPr>
            </a:lvl1pPr>
            <a:lvl2pPr marL="742950" indent="-285750" eaLnBrk="0" hangingPunct="0">
              <a:defRPr sz="1600">
                <a:solidFill>
                  <a:schemeClr val="tx1"/>
                </a:solidFill>
                <a:latin typeface="Arial" charset="0"/>
                <a:cs typeface="Arial" charset="0"/>
              </a:defRPr>
            </a:lvl2pPr>
            <a:lvl3pPr marL="1143000" indent="-228600" eaLnBrk="0" hangingPunct="0">
              <a:defRPr sz="1600">
                <a:solidFill>
                  <a:schemeClr val="tx1"/>
                </a:solidFill>
                <a:latin typeface="Arial" charset="0"/>
                <a:cs typeface="Arial" charset="0"/>
              </a:defRPr>
            </a:lvl3pPr>
            <a:lvl4pPr marL="1600200" indent="-228600" eaLnBrk="0" hangingPunct="0">
              <a:defRPr sz="1600">
                <a:solidFill>
                  <a:schemeClr val="tx1"/>
                </a:solidFill>
                <a:latin typeface="Arial" charset="0"/>
                <a:cs typeface="Arial" charset="0"/>
              </a:defRPr>
            </a:lvl4pPr>
            <a:lvl5pPr marL="2057400" indent="-228600" eaLnBrk="0" hangingPunct="0">
              <a:defRPr sz="1600">
                <a:solidFill>
                  <a:schemeClr val="tx1"/>
                </a:solidFill>
                <a:latin typeface="Arial" charset="0"/>
                <a:cs typeface="Arial" charset="0"/>
              </a:defRPr>
            </a:lvl5pPr>
            <a:lvl6pPr marL="2514600" indent="-228600" eaLnBrk="0" fontAlgn="base" hangingPunct="0">
              <a:spcBef>
                <a:spcPct val="0"/>
              </a:spcBef>
              <a:spcAft>
                <a:spcPct val="0"/>
              </a:spcAft>
              <a:defRPr sz="1600">
                <a:solidFill>
                  <a:schemeClr val="tx1"/>
                </a:solidFill>
                <a:latin typeface="Arial" charset="0"/>
                <a:cs typeface="Arial" charset="0"/>
              </a:defRPr>
            </a:lvl6pPr>
            <a:lvl7pPr marL="2971800" indent="-228600" eaLnBrk="0" fontAlgn="base" hangingPunct="0">
              <a:spcBef>
                <a:spcPct val="0"/>
              </a:spcBef>
              <a:spcAft>
                <a:spcPct val="0"/>
              </a:spcAft>
              <a:defRPr sz="1600">
                <a:solidFill>
                  <a:schemeClr val="tx1"/>
                </a:solidFill>
                <a:latin typeface="Arial" charset="0"/>
                <a:cs typeface="Arial" charset="0"/>
              </a:defRPr>
            </a:lvl7pPr>
            <a:lvl8pPr marL="3429000" indent="-228600" eaLnBrk="0" fontAlgn="base" hangingPunct="0">
              <a:spcBef>
                <a:spcPct val="0"/>
              </a:spcBef>
              <a:spcAft>
                <a:spcPct val="0"/>
              </a:spcAft>
              <a:defRPr sz="1600">
                <a:solidFill>
                  <a:schemeClr val="tx1"/>
                </a:solidFill>
                <a:latin typeface="Arial" charset="0"/>
                <a:cs typeface="Arial" charset="0"/>
              </a:defRPr>
            </a:lvl8pPr>
            <a:lvl9pPr marL="3886200" indent="-228600" eaLnBrk="0" fontAlgn="base" hangingPunct="0">
              <a:spcBef>
                <a:spcPct val="0"/>
              </a:spcBef>
              <a:spcAft>
                <a:spcPct val="0"/>
              </a:spcAft>
              <a:defRPr sz="1600">
                <a:solidFill>
                  <a:schemeClr val="tx1"/>
                </a:solidFill>
                <a:latin typeface="Arial" charset="0"/>
                <a:cs typeface="Arial" charset="0"/>
              </a:defRPr>
            </a:lvl9pPr>
          </a:lstStyle>
          <a:p>
            <a:pPr eaLnBrk="1" hangingPunct="1"/>
            <a:r>
              <a:rPr lang="en-US" altLang="en-US" sz="1000" dirty="0"/>
              <a:t>http://www.wireless-earth.de/private/mindstorms_eng.html</a:t>
            </a:r>
          </a:p>
        </p:txBody>
      </p:sp>
      <p:pic>
        <p:nvPicPr>
          <p:cNvPr id="55301" name="Picture 5" descr="tactile senso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660525"/>
            <a:ext cx="3276600" cy="187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302" name="Rectangle 6"/>
          <p:cNvSpPr>
            <a:spLocks noChangeArrowheads="1"/>
          </p:cNvSpPr>
          <p:nvPr/>
        </p:nvSpPr>
        <p:spPr bwMode="auto">
          <a:xfrm>
            <a:off x="533400" y="6384925"/>
            <a:ext cx="27178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a:solidFill>
                  <a:schemeClr val="tx1"/>
                </a:solidFill>
                <a:latin typeface="Arial" charset="0"/>
                <a:cs typeface="Arial" charset="0"/>
              </a:defRPr>
            </a:lvl1pPr>
            <a:lvl2pPr marL="742950" indent="-285750" eaLnBrk="0" hangingPunct="0">
              <a:defRPr sz="1600">
                <a:solidFill>
                  <a:schemeClr val="tx1"/>
                </a:solidFill>
                <a:latin typeface="Arial" charset="0"/>
                <a:cs typeface="Arial" charset="0"/>
              </a:defRPr>
            </a:lvl2pPr>
            <a:lvl3pPr marL="1143000" indent="-228600" eaLnBrk="0" hangingPunct="0">
              <a:defRPr sz="1600">
                <a:solidFill>
                  <a:schemeClr val="tx1"/>
                </a:solidFill>
                <a:latin typeface="Arial" charset="0"/>
                <a:cs typeface="Arial" charset="0"/>
              </a:defRPr>
            </a:lvl3pPr>
            <a:lvl4pPr marL="1600200" indent="-228600" eaLnBrk="0" hangingPunct="0">
              <a:defRPr sz="1600">
                <a:solidFill>
                  <a:schemeClr val="tx1"/>
                </a:solidFill>
                <a:latin typeface="Arial" charset="0"/>
                <a:cs typeface="Arial" charset="0"/>
              </a:defRPr>
            </a:lvl4pPr>
            <a:lvl5pPr marL="2057400" indent="-228600" eaLnBrk="0" hangingPunct="0">
              <a:defRPr sz="1600">
                <a:solidFill>
                  <a:schemeClr val="tx1"/>
                </a:solidFill>
                <a:latin typeface="Arial" charset="0"/>
                <a:cs typeface="Arial" charset="0"/>
              </a:defRPr>
            </a:lvl5pPr>
            <a:lvl6pPr marL="2514600" indent="-228600" eaLnBrk="0" fontAlgn="base" hangingPunct="0">
              <a:spcBef>
                <a:spcPct val="0"/>
              </a:spcBef>
              <a:spcAft>
                <a:spcPct val="0"/>
              </a:spcAft>
              <a:defRPr sz="1600">
                <a:solidFill>
                  <a:schemeClr val="tx1"/>
                </a:solidFill>
                <a:latin typeface="Arial" charset="0"/>
                <a:cs typeface="Arial" charset="0"/>
              </a:defRPr>
            </a:lvl6pPr>
            <a:lvl7pPr marL="2971800" indent="-228600" eaLnBrk="0" fontAlgn="base" hangingPunct="0">
              <a:spcBef>
                <a:spcPct val="0"/>
              </a:spcBef>
              <a:spcAft>
                <a:spcPct val="0"/>
              </a:spcAft>
              <a:defRPr sz="1600">
                <a:solidFill>
                  <a:schemeClr val="tx1"/>
                </a:solidFill>
                <a:latin typeface="Arial" charset="0"/>
                <a:cs typeface="Arial" charset="0"/>
              </a:defRPr>
            </a:lvl7pPr>
            <a:lvl8pPr marL="3429000" indent="-228600" eaLnBrk="0" fontAlgn="base" hangingPunct="0">
              <a:spcBef>
                <a:spcPct val="0"/>
              </a:spcBef>
              <a:spcAft>
                <a:spcPct val="0"/>
              </a:spcAft>
              <a:defRPr sz="1600">
                <a:solidFill>
                  <a:schemeClr val="tx1"/>
                </a:solidFill>
                <a:latin typeface="Arial" charset="0"/>
                <a:cs typeface="Arial" charset="0"/>
              </a:defRPr>
            </a:lvl8pPr>
            <a:lvl9pPr marL="3886200" indent="-228600" eaLnBrk="0" fontAlgn="base" hangingPunct="0">
              <a:spcBef>
                <a:spcPct val="0"/>
              </a:spcBef>
              <a:spcAft>
                <a:spcPct val="0"/>
              </a:spcAft>
              <a:defRPr sz="1600">
                <a:solidFill>
                  <a:schemeClr val="tx1"/>
                </a:solidFill>
                <a:latin typeface="Arial" charset="0"/>
                <a:cs typeface="Arial" charset="0"/>
              </a:defRPr>
            </a:lvl9pPr>
          </a:lstStyle>
          <a:p>
            <a:pPr eaLnBrk="1" hangingPunct="1"/>
            <a:r>
              <a:rPr lang="en-US" altLang="en-US" sz="1000" dirty="0"/>
              <a:t>http://ni.www.techfak.uni-bielefeld.de/robotics</a:t>
            </a:r>
          </a:p>
        </p:txBody>
      </p:sp>
      <p:pic>
        <p:nvPicPr>
          <p:cNvPr id="55303" name="Picture 7" descr="sensor_mit_halb0_s_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3927475"/>
            <a:ext cx="3276600" cy="245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8788977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p:txBody>
          <a:bodyPr/>
          <a:lstStyle/>
          <a:p>
            <a:pPr eaLnBrk="1" hangingPunct="1"/>
            <a:r>
              <a:rPr lang="en-US" altLang="en-US" smtClean="0"/>
              <a:t>Mission Specific Sensors</a:t>
            </a:r>
          </a:p>
        </p:txBody>
      </p:sp>
      <p:sp>
        <p:nvSpPr>
          <p:cNvPr id="56323" name="Rectangle 3"/>
          <p:cNvSpPr>
            <a:spLocks noGrp="1" noChangeArrowheads="1"/>
          </p:cNvSpPr>
          <p:nvPr>
            <p:ph type="body" idx="1"/>
          </p:nvPr>
        </p:nvSpPr>
        <p:spPr/>
        <p:txBody>
          <a:bodyPr/>
          <a:lstStyle/>
          <a:p>
            <a:pPr eaLnBrk="1" hangingPunct="1">
              <a:spcBef>
                <a:spcPts val="1800"/>
              </a:spcBef>
            </a:pPr>
            <a:r>
              <a:rPr lang="en-US" altLang="en-US" sz="2400" dirty="0" smtClean="0"/>
              <a:t>Unmanned systems will have a basic job or mission to fulfill.  </a:t>
            </a:r>
          </a:p>
          <a:p>
            <a:pPr eaLnBrk="1" hangingPunct="1">
              <a:spcBef>
                <a:spcPts val="1800"/>
              </a:spcBef>
            </a:pPr>
            <a:r>
              <a:rPr lang="en-US" altLang="en-US" sz="2400" dirty="0" smtClean="0"/>
              <a:t>The nature of this mission will determine what information the unmanned system will have to extract from the environment.</a:t>
            </a:r>
          </a:p>
          <a:p>
            <a:pPr eaLnBrk="1" hangingPunct="1">
              <a:spcBef>
                <a:spcPts val="1800"/>
              </a:spcBef>
            </a:pPr>
            <a:r>
              <a:rPr lang="en-US" altLang="en-US" sz="2400" dirty="0" smtClean="0"/>
              <a:t>The environmental data that in needed by the </a:t>
            </a:r>
            <a:r>
              <a:rPr lang="en-US" altLang="en-US" sz="2400" dirty="0" err="1" smtClean="0"/>
              <a:t>UxV</a:t>
            </a:r>
            <a:r>
              <a:rPr lang="en-US" altLang="en-US" sz="2400" dirty="0" smtClean="0"/>
              <a:t> will drive the selection of sensors that must be carried by the system and be integrated in to the system’s control application.</a:t>
            </a:r>
          </a:p>
          <a:p>
            <a:pPr eaLnBrk="1" hangingPunct="1">
              <a:spcBef>
                <a:spcPts val="1800"/>
              </a:spcBef>
            </a:pPr>
            <a:r>
              <a:rPr lang="en-US" altLang="en-US" sz="2400" dirty="0" smtClean="0"/>
              <a:t>The sensor requirements for each mission vary greatly.  </a:t>
            </a:r>
          </a:p>
        </p:txBody>
      </p:sp>
    </p:spTree>
    <p:extLst>
      <p:ext uri="{BB962C8B-B14F-4D97-AF65-F5344CB8AC3E}">
        <p14:creationId xmlns:p14="http://schemas.microsoft.com/office/powerpoint/2010/main" val="76621739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3"/>
          <p:cNvSpPr>
            <a:spLocks noGrp="1" noChangeArrowheads="1"/>
          </p:cNvSpPr>
          <p:nvPr>
            <p:ph type="body" idx="1"/>
          </p:nvPr>
        </p:nvSpPr>
        <p:spPr>
          <a:xfrm>
            <a:off x="990600" y="6019800"/>
            <a:ext cx="7391400" cy="609600"/>
          </a:xfrm>
        </p:spPr>
        <p:txBody>
          <a:bodyPr/>
          <a:lstStyle/>
          <a:p>
            <a:pPr eaLnBrk="1" hangingPunct="1"/>
            <a:r>
              <a:rPr lang="en-US" altLang="en-US" sz="2800" dirty="0" smtClean="0"/>
              <a:t>Anti-personnel landmine detection </a:t>
            </a:r>
          </a:p>
        </p:txBody>
      </p:sp>
      <p:sp>
        <p:nvSpPr>
          <p:cNvPr id="57347" name="Rectangle 4"/>
          <p:cNvSpPr>
            <a:spLocks noGrp="1" noChangeArrowheads="1"/>
          </p:cNvSpPr>
          <p:nvPr>
            <p:ph type="title"/>
          </p:nvPr>
        </p:nvSpPr>
        <p:spPr>
          <a:noFill/>
        </p:spPr>
        <p:txBody>
          <a:bodyPr/>
          <a:lstStyle/>
          <a:p>
            <a:pPr eaLnBrk="1" hangingPunct="1"/>
            <a:r>
              <a:rPr lang="en-US" altLang="en-US" smtClean="0"/>
              <a:t>Mission Specific Sensors</a:t>
            </a:r>
          </a:p>
        </p:txBody>
      </p:sp>
      <p:sp>
        <p:nvSpPr>
          <p:cNvPr id="57348" name="Rectangle 6"/>
          <p:cNvSpPr>
            <a:spLocks noChangeArrowheads="1"/>
          </p:cNvSpPr>
          <p:nvPr/>
        </p:nvSpPr>
        <p:spPr bwMode="auto">
          <a:xfrm>
            <a:off x="457200" y="3503613"/>
            <a:ext cx="207327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a:solidFill>
                  <a:schemeClr val="tx1"/>
                </a:solidFill>
                <a:latin typeface="Arial" charset="0"/>
                <a:cs typeface="Arial" charset="0"/>
              </a:defRPr>
            </a:lvl1pPr>
            <a:lvl2pPr marL="742950" indent="-285750" eaLnBrk="0" hangingPunct="0">
              <a:defRPr sz="1600">
                <a:solidFill>
                  <a:schemeClr val="tx1"/>
                </a:solidFill>
                <a:latin typeface="Arial" charset="0"/>
                <a:cs typeface="Arial" charset="0"/>
              </a:defRPr>
            </a:lvl2pPr>
            <a:lvl3pPr marL="1143000" indent="-228600" eaLnBrk="0" hangingPunct="0">
              <a:defRPr sz="1600">
                <a:solidFill>
                  <a:schemeClr val="tx1"/>
                </a:solidFill>
                <a:latin typeface="Arial" charset="0"/>
                <a:cs typeface="Arial" charset="0"/>
              </a:defRPr>
            </a:lvl3pPr>
            <a:lvl4pPr marL="1600200" indent="-228600" eaLnBrk="0" hangingPunct="0">
              <a:defRPr sz="1600">
                <a:solidFill>
                  <a:schemeClr val="tx1"/>
                </a:solidFill>
                <a:latin typeface="Arial" charset="0"/>
                <a:cs typeface="Arial" charset="0"/>
              </a:defRPr>
            </a:lvl4pPr>
            <a:lvl5pPr marL="2057400" indent="-228600" eaLnBrk="0" hangingPunct="0">
              <a:defRPr sz="1600">
                <a:solidFill>
                  <a:schemeClr val="tx1"/>
                </a:solidFill>
                <a:latin typeface="Arial" charset="0"/>
                <a:cs typeface="Arial" charset="0"/>
              </a:defRPr>
            </a:lvl5pPr>
            <a:lvl6pPr marL="2514600" indent="-228600" eaLnBrk="0" fontAlgn="base" hangingPunct="0">
              <a:spcBef>
                <a:spcPct val="0"/>
              </a:spcBef>
              <a:spcAft>
                <a:spcPct val="0"/>
              </a:spcAft>
              <a:defRPr sz="1600">
                <a:solidFill>
                  <a:schemeClr val="tx1"/>
                </a:solidFill>
                <a:latin typeface="Arial" charset="0"/>
                <a:cs typeface="Arial" charset="0"/>
              </a:defRPr>
            </a:lvl6pPr>
            <a:lvl7pPr marL="2971800" indent="-228600" eaLnBrk="0" fontAlgn="base" hangingPunct="0">
              <a:spcBef>
                <a:spcPct val="0"/>
              </a:spcBef>
              <a:spcAft>
                <a:spcPct val="0"/>
              </a:spcAft>
              <a:defRPr sz="1600">
                <a:solidFill>
                  <a:schemeClr val="tx1"/>
                </a:solidFill>
                <a:latin typeface="Arial" charset="0"/>
                <a:cs typeface="Arial" charset="0"/>
              </a:defRPr>
            </a:lvl7pPr>
            <a:lvl8pPr marL="3429000" indent="-228600" eaLnBrk="0" fontAlgn="base" hangingPunct="0">
              <a:spcBef>
                <a:spcPct val="0"/>
              </a:spcBef>
              <a:spcAft>
                <a:spcPct val="0"/>
              </a:spcAft>
              <a:defRPr sz="1600">
                <a:solidFill>
                  <a:schemeClr val="tx1"/>
                </a:solidFill>
                <a:latin typeface="Arial" charset="0"/>
                <a:cs typeface="Arial" charset="0"/>
              </a:defRPr>
            </a:lvl8pPr>
            <a:lvl9pPr marL="3886200" indent="-228600" eaLnBrk="0" fontAlgn="base" hangingPunct="0">
              <a:spcBef>
                <a:spcPct val="0"/>
              </a:spcBef>
              <a:spcAft>
                <a:spcPct val="0"/>
              </a:spcAft>
              <a:defRPr sz="1600">
                <a:solidFill>
                  <a:schemeClr val="tx1"/>
                </a:solidFill>
                <a:latin typeface="Arial" charset="0"/>
                <a:cs typeface="Arial" charset="0"/>
              </a:defRPr>
            </a:lvl9pPr>
          </a:lstStyle>
          <a:p>
            <a:pPr eaLnBrk="1" hangingPunct="1"/>
            <a:r>
              <a:rPr lang="en-US" altLang="en-US" sz="1000"/>
              <a:t>http://gelardi.com/portfolio/smilee/</a:t>
            </a:r>
          </a:p>
        </p:txBody>
      </p:sp>
      <p:pic>
        <p:nvPicPr>
          <p:cNvPr id="57349" name="Picture 7" descr="prj_smilee_0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828800"/>
            <a:ext cx="2743200" cy="1582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350" name="Rectangle 9"/>
          <p:cNvSpPr>
            <a:spLocks noChangeArrowheads="1"/>
          </p:cNvSpPr>
          <p:nvPr/>
        </p:nvSpPr>
        <p:spPr bwMode="auto">
          <a:xfrm>
            <a:off x="457200" y="5715000"/>
            <a:ext cx="2544763"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1600">
                <a:solidFill>
                  <a:schemeClr val="tx1"/>
                </a:solidFill>
                <a:latin typeface="Arial" charset="0"/>
                <a:cs typeface="Arial" charset="0"/>
              </a:defRPr>
            </a:lvl1pPr>
            <a:lvl2pPr marL="742950" indent="-285750" eaLnBrk="0" hangingPunct="0">
              <a:defRPr sz="1600">
                <a:solidFill>
                  <a:schemeClr val="tx1"/>
                </a:solidFill>
                <a:latin typeface="Arial" charset="0"/>
                <a:cs typeface="Arial" charset="0"/>
              </a:defRPr>
            </a:lvl2pPr>
            <a:lvl3pPr marL="1143000" indent="-228600" eaLnBrk="0" hangingPunct="0">
              <a:defRPr sz="1600">
                <a:solidFill>
                  <a:schemeClr val="tx1"/>
                </a:solidFill>
                <a:latin typeface="Arial" charset="0"/>
                <a:cs typeface="Arial" charset="0"/>
              </a:defRPr>
            </a:lvl3pPr>
            <a:lvl4pPr marL="1600200" indent="-228600" eaLnBrk="0" hangingPunct="0">
              <a:defRPr sz="1600">
                <a:solidFill>
                  <a:schemeClr val="tx1"/>
                </a:solidFill>
                <a:latin typeface="Arial" charset="0"/>
                <a:cs typeface="Arial" charset="0"/>
              </a:defRPr>
            </a:lvl4pPr>
            <a:lvl5pPr marL="2057400" indent="-228600" eaLnBrk="0" hangingPunct="0">
              <a:defRPr sz="1600">
                <a:solidFill>
                  <a:schemeClr val="tx1"/>
                </a:solidFill>
                <a:latin typeface="Arial" charset="0"/>
                <a:cs typeface="Arial" charset="0"/>
              </a:defRPr>
            </a:lvl5pPr>
            <a:lvl6pPr marL="2514600" indent="-228600" eaLnBrk="0" fontAlgn="base" hangingPunct="0">
              <a:spcBef>
                <a:spcPct val="0"/>
              </a:spcBef>
              <a:spcAft>
                <a:spcPct val="0"/>
              </a:spcAft>
              <a:defRPr sz="1600">
                <a:solidFill>
                  <a:schemeClr val="tx1"/>
                </a:solidFill>
                <a:latin typeface="Arial" charset="0"/>
                <a:cs typeface="Arial" charset="0"/>
              </a:defRPr>
            </a:lvl6pPr>
            <a:lvl7pPr marL="2971800" indent="-228600" eaLnBrk="0" fontAlgn="base" hangingPunct="0">
              <a:spcBef>
                <a:spcPct val="0"/>
              </a:spcBef>
              <a:spcAft>
                <a:spcPct val="0"/>
              </a:spcAft>
              <a:defRPr sz="1600">
                <a:solidFill>
                  <a:schemeClr val="tx1"/>
                </a:solidFill>
                <a:latin typeface="Arial" charset="0"/>
                <a:cs typeface="Arial" charset="0"/>
              </a:defRPr>
            </a:lvl7pPr>
            <a:lvl8pPr marL="3429000" indent="-228600" eaLnBrk="0" fontAlgn="base" hangingPunct="0">
              <a:spcBef>
                <a:spcPct val="0"/>
              </a:spcBef>
              <a:spcAft>
                <a:spcPct val="0"/>
              </a:spcAft>
              <a:defRPr sz="1600">
                <a:solidFill>
                  <a:schemeClr val="tx1"/>
                </a:solidFill>
                <a:latin typeface="Arial" charset="0"/>
                <a:cs typeface="Arial" charset="0"/>
              </a:defRPr>
            </a:lvl8pPr>
            <a:lvl9pPr marL="3886200" indent="-228600" eaLnBrk="0" fontAlgn="base" hangingPunct="0">
              <a:spcBef>
                <a:spcPct val="0"/>
              </a:spcBef>
              <a:spcAft>
                <a:spcPct val="0"/>
              </a:spcAft>
              <a:defRPr sz="1600">
                <a:solidFill>
                  <a:schemeClr val="tx1"/>
                </a:solidFill>
                <a:latin typeface="Arial" charset="0"/>
                <a:cs typeface="Arial" charset="0"/>
              </a:defRPr>
            </a:lvl9pPr>
          </a:lstStyle>
          <a:p>
            <a:pPr eaLnBrk="1" hangingPunct="1"/>
            <a:r>
              <a:rPr lang="en-US" altLang="en-US" sz="1000"/>
              <a:t>ukintaiwan.fco.gov.uk/.../17685580/robots </a:t>
            </a:r>
          </a:p>
        </p:txBody>
      </p:sp>
      <p:pic>
        <p:nvPicPr>
          <p:cNvPr id="57351" name="Picture 10" descr="mine detection rob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3810000"/>
            <a:ext cx="2667000" cy="178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352" name="Rectangle 11"/>
          <p:cNvSpPr>
            <a:spLocks noChangeArrowheads="1"/>
          </p:cNvSpPr>
          <p:nvPr/>
        </p:nvSpPr>
        <p:spPr bwMode="auto">
          <a:xfrm>
            <a:off x="5334000" y="5562600"/>
            <a:ext cx="2293938"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a:solidFill>
                  <a:schemeClr val="tx1"/>
                </a:solidFill>
                <a:latin typeface="Arial" charset="0"/>
                <a:cs typeface="Arial" charset="0"/>
              </a:defRPr>
            </a:lvl1pPr>
            <a:lvl2pPr marL="742950" indent="-285750" eaLnBrk="0" hangingPunct="0">
              <a:defRPr sz="1600">
                <a:solidFill>
                  <a:schemeClr val="tx1"/>
                </a:solidFill>
                <a:latin typeface="Arial" charset="0"/>
                <a:cs typeface="Arial" charset="0"/>
              </a:defRPr>
            </a:lvl2pPr>
            <a:lvl3pPr marL="1143000" indent="-228600" eaLnBrk="0" hangingPunct="0">
              <a:defRPr sz="1600">
                <a:solidFill>
                  <a:schemeClr val="tx1"/>
                </a:solidFill>
                <a:latin typeface="Arial" charset="0"/>
                <a:cs typeface="Arial" charset="0"/>
              </a:defRPr>
            </a:lvl3pPr>
            <a:lvl4pPr marL="1600200" indent="-228600" eaLnBrk="0" hangingPunct="0">
              <a:defRPr sz="1600">
                <a:solidFill>
                  <a:schemeClr val="tx1"/>
                </a:solidFill>
                <a:latin typeface="Arial" charset="0"/>
                <a:cs typeface="Arial" charset="0"/>
              </a:defRPr>
            </a:lvl4pPr>
            <a:lvl5pPr marL="2057400" indent="-228600" eaLnBrk="0" hangingPunct="0">
              <a:defRPr sz="1600">
                <a:solidFill>
                  <a:schemeClr val="tx1"/>
                </a:solidFill>
                <a:latin typeface="Arial" charset="0"/>
                <a:cs typeface="Arial" charset="0"/>
              </a:defRPr>
            </a:lvl5pPr>
            <a:lvl6pPr marL="2514600" indent="-228600" eaLnBrk="0" fontAlgn="base" hangingPunct="0">
              <a:spcBef>
                <a:spcPct val="0"/>
              </a:spcBef>
              <a:spcAft>
                <a:spcPct val="0"/>
              </a:spcAft>
              <a:defRPr sz="1600">
                <a:solidFill>
                  <a:schemeClr val="tx1"/>
                </a:solidFill>
                <a:latin typeface="Arial" charset="0"/>
                <a:cs typeface="Arial" charset="0"/>
              </a:defRPr>
            </a:lvl6pPr>
            <a:lvl7pPr marL="2971800" indent="-228600" eaLnBrk="0" fontAlgn="base" hangingPunct="0">
              <a:spcBef>
                <a:spcPct val="0"/>
              </a:spcBef>
              <a:spcAft>
                <a:spcPct val="0"/>
              </a:spcAft>
              <a:defRPr sz="1600">
                <a:solidFill>
                  <a:schemeClr val="tx1"/>
                </a:solidFill>
                <a:latin typeface="Arial" charset="0"/>
                <a:cs typeface="Arial" charset="0"/>
              </a:defRPr>
            </a:lvl7pPr>
            <a:lvl8pPr marL="3429000" indent="-228600" eaLnBrk="0" fontAlgn="base" hangingPunct="0">
              <a:spcBef>
                <a:spcPct val="0"/>
              </a:spcBef>
              <a:spcAft>
                <a:spcPct val="0"/>
              </a:spcAft>
              <a:defRPr sz="1600">
                <a:solidFill>
                  <a:schemeClr val="tx1"/>
                </a:solidFill>
                <a:latin typeface="Arial" charset="0"/>
                <a:cs typeface="Arial" charset="0"/>
              </a:defRPr>
            </a:lvl8pPr>
            <a:lvl9pPr marL="3886200" indent="-228600" eaLnBrk="0" fontAlgn="base" hangingPunct="0">
              <a:spcBef>
                <a:spcPct val="0"/>
              </a:spcBef>
              <a:spcAft>
                <a:spcPct val="0"/>
              </a:spcAft>
              <a:defRPr sz="1600">
                <a:solidFill>
                  <a:schemeClr val="tx1"/>
                </a:solidFill>
                <a:latin typeface="Arial" charset="0"/>
                <a:cs typeface="Arial" charset="0"/>
              </a:defRPr>
            </a:lvl9pPr>
          </a:lstStyle>
          <a:p>
            <a:pPr eaLnBrk="1" hangingPunct="1"/>
            <a:r>
              <a:rPr lang="en-US" altLang="en-US" sz="1000"/>
              <a:t>http://www.casr.ca/bg-ilds-project.htm</a:t>
            </a:r>
          </a:p>
        </p:txBody>
      </p:sp>
      <p:pic>
        <p:nvPicPr>
          <p:cNvPr id="57353" name="Picture 12" descr="ILDS mine detection rob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00600" y="1752600"/>
            <a:ext cx="3633788"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8164507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4"/>
          <p:cNvSpPr>
            <a:spLocks noGrp="1" noChangeArrowheads="1"/>
          </p:cNvSpPr>
          <p:nvPr>
            <p:ph type="title"/>
          </p:nvPr>
        </p:nvSpPr>
        <p:spPr>
          <a:xfrm>
            <a:off x="457200" y="304800"/>
            <a:ext cx="7543800" cy="960438"/>
          </a:xfrm>
          <a:noFill/>
        </p:spPr>
        <p:txBody>
          <a:bodyPr/>
          <a:lstStyle/>
          <a:p>
            <a:pPr eaLnBrk="1" hangingPunct="1"/>
            <a:r>
              <a:rPr lang="en-US" altLang="en-US" dirty="0" smtClean="0"/>
              <a:t>Mission Specific Sensors</a:t>
            </a:r>
          </a:p>
        </p:txBody>
      </p:sp>
      <p:sp>
        <p:nvSpPr>
          <p:cNvPr id="58371" name="Rectangle 5"/>
          <p:cNvSpPr>
            <a:spLocks noGrp="1" noChangeArrowheads="1"/>
          </p:cNvSpPr>
          <p:nvPr>
            <p:ph type="body" idx="1"/>
          </p:nvPr>
        </p:nvSpPr>
        <p:spPr>
          <a:xfrm>
            <a:off x="304800" y="1524000"/>
            <a:ext cx="8534400" cy="4411662"/>
          </a:xfrm>
          <a:noFill/>
        </p:spPr>
        <p:txBody>
          <a:bodyPr/>
          <a:lstStyle/>
          <a:p>
            <a:pPr eaLnBrk="1" hangingPunct="1">
              <a:lnSpc>
                <a:spcPct val="80000"/>
              </a:lnSpc>
            </a:pPr>
            <a:r>
              <a:rPr lang="en-US" altLang="en-US" sz="2400" dirty="0" smtClean="0"/>
              <a:t>Anti-personnel landmine detection </a:t>
            </a:r>
          </a:p>
          <a:p>
            <a:pPr lvl="1" eaLnBrk="1" hangingPunct="1">
              <a:lnSpc>
                <a:spcPct val="80000"/>
              </a:lnSpc>
            </a:pPr>
            <a:r>
              <a:rPr lang="en-US" altLang="en-US" sz="2000" dirty="0" smtClean="0"/>
              <a:t>Metal Detectors</a:t>
            </a:r>
          </a:p>
          <a:p>
            <a:pPr lvl="2" eaLnBrk="1" hangingPunct="1">
              <a:lnSpc>
                <a:spcPct val="80000"/>
              </a:lnSpc>
            </a:pPr>
            <a:r>
              <a:rPr lang="en-US" altLang="en-US" sz="1800" dirty="0" smtClean="0"/>
              <a:t>Magnetic Signature Duplicators can locate magnetic influence mines with fuses activated by the presence of vehicles or tanks.</a:t>
            </a:r>
          </a:p>
          <a:p>
            <a:pPr lvl="2" eaLnBrk="1" hangingPunct="1">
              <a:lnSpc>
                <a:spcPct val="80000"/>
              </a:lnSpc>
            </a:pPr>
            <a:r>
              <a:rPr lang="en-US" altLang="en-US" sz="1800" dirty="0" smtClean="0"/>
              <a:t>Minimum Metal Detectors designed to detect “minimum metal content” mines.  This device uses electromagnetic induction to detect very small metal components.  Metallic debris in the soil can trigger false alarms.</a:t>
            </a:r>
          </a:p>
          <a:p>
            <a:pPr lvl="1" eaLnBrk="1" hangingPunct="1">
              <a:lnSpc>
                <a:spcPct val="80000"/>
              </a:lnSpc>
            </a:pPr>
            <a:r>
              <a:rPr lang="en-US" altLang="en-US" sz="2000" dirty="0" smtClean="0"/>
              <a:t>Forward-Looking Infrared Cameras</a:t>
            </a:r>
          </a:p>
          <a:p>
            <a:pPr lvl="2" eaLnBrk="1" hangingPunct="1">
              <a:lnSpc>
                <a:spcPct val="80000"/>
              </a:lnSpc>
            </a:pPr>
            <a:r>
              <a:rPr lang="en-US" altLang="en-US" sz="1800" dirty="0" smtClean="0"/>
              <a:t>detect changes in the thermal properties of the soil.  The thermal properties of the soil are directly related to soil density.  Mines have a high density in comparison to the disturbed soil  around them creating a detectable signature.</a:t>
            </a:r>
          </a:p>
          <a:p>
            <a:pPr lvl="1" eaLnBrk="1" hangingPunct="1">
              <a:lnSpc>
                <a:spcPct val="80000"/>
              </a:lnSpc>
            </a:pPr>
            <a:r>
              <a:rPr lang="en-US" altLang="en-US" sz="2000" dirty="0" smtClean="0"/>
              <a:t>Ground-Penetrating Radar </a:t>
            </a:r>
          </a:p>
          <a:p>
            <a:pPr lvl="2" eaLnBrk="1" hangingPunct="1">
              <a:lnSpc>
                <a:spcPct val="80000"/>
              </a:lnSpc>
            </a:pPr>
            <a:r>
              <a:rPr lang="en-US" altLang="en-US" sz="1800" dirty="0" smtClean="0"/>
              <a:t>Signals reflect more off of denser material.  Mines are denser than the soil around them creating a detectable signature.  GPR is dependent on metal content for successful mine detection.</a:t>
            </a:r>
          </a:p>
          <a:p>
            <a:pPr lvl="1" eaLnBrk="1" hangingPunct="1">
              <a:lnSpc>
                <a:spcPct val="80000"/>
              </a:lnSpc>
            </a:pPr>
            <a:r>
              <a:rPr lang="en-US" altLang="en-US" sz="2000" dirty="0" smtClean="0"/>
              <a:t>Thermal Neutron Activation (TNA) Detector</a:t>
            </a:r>
          </a:p>
          <a:p>
            <a:pPr lvl="2" eaLnBrk="1" hangingPunct="1">
              <a:lnSpc>
                <a:spcPct val="80000"/>
              </a:lnSpc>
            </a:pPr>
            <a:r>
              <a:rPr lang="en-US" altLang="en-US" sz="1800" dirty="0" smtClean="0"/>
              <a:t>Detects unnaturally-high nitrogen levels in the soil which is indicative of the presence of explosives.</a:t>
            </a:r>
          </a:p>
          <a:p>
            <a:pPr lvl="1" eaLnBrk="1" hangingPunct="1">
              <a:lnSpc>
                <a:spcPct val="80000"/>
              </a:lnSpc>
            </a:pPr>
            <a:endParaRPr lang="en-US" altLang="en-US" sz="2000" dirty="0" smtClean="0"/>
          </a:p>
        </p:txBody>
      </p:sp>
    </p:spTree>
    <p:extLst>
      <p:ext uri="{BB962C8B-B14F-4D97-AF65-F5344CB8AC3E}">
        <p14:creationId xmlns:p14="http://schemas.microsoft.com/office/powerpoint/2010/main" val="20588616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Trends in Sensor Development</a:t>
            </a:r>
            <a:endParaRPr lang="en-US" dirty="0"/>
          </a:p>
        </p:txBody>
      </p:sp>
      <p:sp>
        <p:nvSpPr>
          <p:cNvPr id="3" name="Content Placeholder 2"/>
          <p:cNvSpPr>
            <a:spLocks noGrp="1"/>
          </p:cNvSpPr>
          <p:nvPr>
            <p:ph idx="1"/>
          </p:nvPr>
        </p:nvSpPr>
        <p:spPr/>
        <p:txBody>
          <a:bodyPr/>
          <a:lstStyle/>
          <a:p>
            <a:r>
              <a:rPr lang="en-US" sz="2400" dirty="0" smtClean="0"/>
              <a:t>Better, Smaller, Cheaper</a:t>
            </a:r>
            <a:endParaRPr lang="en-US" sz="24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000" y="2209800"/>
            <a:ext cx="3495675" cy="2624496"/>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53000" y="2198610"/>
            <a:ext cx="3510579" cy="2635686"/>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6000" y="3962400"/>
            <a:ext cx="3495675" cy="2624495"/>
          </a:xfrm>
          <a:prstGeom prst="rect">
            <a:avLst/>
          </a:prstGeom>
        </p:spPr>
      </p:pic>
      <p:sp>
        <p:nvSpPr>
          <p:cNvPr id="10" name="TextBox 9"/>
          <p:cNvSpPr txBox="1"/>
          <p:nvPr/>
        </p:nvSpPr>
        <p:spPr>
          <a:xfrm>
            <a:off x="6096000" y="5105400"/>
            <a:ext cx="3048000" cy="923330"/>
          </a:xfrm>
          <a:prstGeom prst="rect">
            <a:avLst/>
          </a:prstGeom>
          <a:noFill/>
        </p:spPr>
        <p:txBody>
          <a:bodyPr wrap="square" rtlCol="0">
            <a:spAutoFit/>
          </a:bodyPr>
          <a:lstStyle/>
          <a:p>
            <a:r>
              <a:rPr lang="en-US" dirty="0" smtClean="0"/>
              <a:t>Inertial MEMS Manufacturing Report 2014 by </a:t>
            </a:r>
            <a:r>
              <a:rPr lang="en-US" dirty="0" err="1" smtClean="0"/>
              <a:t>Yole</a:t>
            </a:r>
            <a:r>
              <a:rPr lang="en-US" dirty="0" smtClean="0"/>
              <a:t> Development</a:t>
            </a:r>
            <a:endParaRPr lang="en-US" dirty="0"/>
          </a:p>
        </p:txBody>
      </p:sp>
    </p:spTree>
    <p:extLst>
      <p:ext uri="{BB962C8B-B14F-4D97-AF65-F5344CB8AC3E}">
        <p14:creationId xmlns:p14="http://schemas.microsoft.com/office/powerpoint/2010/main" val="4167169502"/>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a:xfrm>
            <a:off x="457200" y="76200"/>
            <a:ext cx="7543800" cy="1295400"/>
          </a:xfrm>
        </p:spPr>
        <p:txBody>
          <a:bodyPr/>
          <a:lstStyle/>
          <a:p>
            <a:pPr eaLnBrk="1" hangingPunct="1"/>
            <a:r>
              <a:rPr lang="en-US" altLang="en-US" dirty="0" smtClean="0"/>
              <a:t>Huff’s 2</a:t>
            </a:r>
            <a:r>
              <a:rPr lang="en-US" altLang="en-US" baseline="30000" dirty="0" smtClean="0"/>
              <a:t>nd</a:t>
            </a:r>
            <a:r>
              <a:rPr lang="en-US" altLang="en-US" dirty="0" smtClean="0"/>
              <a:t> Law of Robotics</a:t>
            </a:r>
          </a:p>
        </p:txBody>
      </p:sp>
      <p:sp>
        <p:nvSpPr>
          <p:cNvPr id="59395" name="Rectangle 3"/>
          <p:cNvSpPr>
            <a:spLocks noGrp="1" noChangeArrowheads="1"/>
          </p:cNvSpPr>
          <p:nvPr>
            <p:ph type="body" idx="1"/>
          </p:nvPr>
        </p:nvSpPr>
        <p:spPr>
          <a:xfrm>
            <a:off x="457200" y="1630346"/>
            <a:ext cx="8229600" cy="4411662"/>
          </a:xfrm>
        </p:spPr>
        <p:txBody>
          <a:bodyPr/>
          <a:lstStyle/>
          <a:p>
            <a:pPr eaLnBrk="1" hangingPunct="1">
              <a:lnSpc>
                <a:spcPct val="90000"/>
              </a:lnSpc>
              <a:spcBef>
                <a:spcPts val="1200"/>
              </a:spcBef>
            </a:pPr>
            <a:r>
              <a:rPr lang="en-US" altLang="en-US" sz="2400" dirty="0" smtClean="0"/>
              <a:t>Sensors lie!</a:t>
            </a:r>
          </a:p>
          <a:p>
            <a:pPr lvl="1" eaLnBrk="1" hangingPunct="1">
              <a:lnSpc>
                <a:spcPct val="90000"/>
              </a:lnSpc>
              <a:spcBef>
                <a:spcPts val="1200"/>
              </a:spcBef>
            </a:pPr>
            <a:r>
              <a:rPr lang="en-US" altLang="en-US" sz="2000" dirty="0" smtClean="0"/>
              <a:t>Some times they tell the truth, other times they don’t. (System reliability and robustness, GPS systems on their random walk)</a:t>
            </a:r>
          </a:p>
          <a:p>
            <a:pPr lvl="1" eaLnBrk="1" hangingPunct="1">
              <a:lnSpc>
                <a:spcPct val="90000"/>
              </a:lnSpc>
              <a:spcBef>
                <a:spcPts val="1200"/>
              </a:spcBef>
            </a:pPr>
            <a:r>
              <a:rPr lang="en-US" altLang="en-US" sz="2000" dirty="0" smtClean="0"/>
              <a:t>Some times their lies get bigger and bigger. (Unbounded drift in IMU readings)</a:t>
            </a:r>
          </a:p>
          <a:p>
            <a:pPr lvl="1" eaLnBrk="1" hangingPunct="1">
              <a:lnSpc>
                <a:spcPct val="90000"/>
              </a:lnSpc>
              <a:spcBef>
                <a:spcPts val="1200"/>
              </a:spcBef>
            </a:pPr>
            <a:r>
              <a:rPr lang="en-US" altLang="en-US" sz="2000" dirty="0" smtClean="0"/>
              <a:t>Some times other objects force them to lie. (the undetected presence of large ferrous objects or electro-magnetic fields around digital compasses)</a:t>
            </a:r>
          </a:p>
          <a:p>
            <a:pPr lvl="1" eaLnBrk="1" hangingPunct="1">
              <a:lnSpc>
                <a:spcPct val="90000"/>
              </a:lnSpc>
              <a:spcBef>
                <a:spcPts val="1200"/>
              </a:spcBef>
            </a:pPr>
            <a:r>
              <a:rPr lang="en-US" altLang="en-US" sz="2000" dirty="0" smtClean="0"/>
              <a:t>You have to know how they stretch the truth so you can adjust. (sensor calibration)</a:t>
            </a:r>
          </a:p>
          <a:p>
            <a:pPr lvl="1" eaLnBrk="1" hangingPunct="1">
              <a:lnSpc>
                <a:spcPct val="90000"/>
              </a:lnSpc>
              <a:spcBef>
                <a:spcPts val="1200"/>
              </a:spcBef>
            </a:pPr>
            <a:r>
              <a:rPr lang="en-US" altLang="en-US" sz="2000" dirty="0" smtClean="0"/>
              <a:t>You need to be able to predict when a sensor is not telling the truth. (</a:t>
            </a:r>
            <a:r>
              <a:rPr lang="en-US" altLang="en-US" sz="2000" dirty="0" err="1" smtClean="0"/>
              <a:t>Dempster</a:t>
            </a:r>
            <a:r>
              <a:rPr lang="en-US" altLang="en-US" sz="2000" dirty="0" smtClean="0"/>
              <a:t> Shafer Evidence Theory)</a:t>
            </a:r>
          </a:p>
          <a:p>
            <a:pPr lvl="1" eaLnBrk="1" hangingPunct="1">
              <a:lnSpc>
                <a:spcPct val="90000"/>
              </a:lnSpc>
              <a:spcBef>
                <a:spcPts val="1200"/>
              </a:spcBef>
            </a:pPr>
            <a:r>
              <a:rPr lang="en-US" altLang="en-US" sz="2000" dirty="0" smtClean="0"/>
              <a:t>You need to get them all in the same room at the same time and see if you can get the straight story. (sensor fusion)</a:t>
            </a:r>
          </a:p>
          <a:p>
            <a:pPr lvl="1" eaLnBrk="1" hangingPunct="1">
              <a:lnSpc>
                <a:spcPct val="90000"/>
              </a:lnSpc>
            </a:pPr>
            <a:endParaRPr lang="en-US" altLang="en-US" sz="2000" dirty="0" smtClean="0"/>
          </a:p>
        </p:txBody>
      </p:sp>
    </p:spTree>
    <p:extLst>
      <p:ext uri="{BB962C8B-B14F-4D97-AF65-F5344CB8AC3E}">
        <p14:creationId xmlns:p14="http://schemas.microsoft.com/office/powerpoint/2010/main" val="7600405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9600"/>
            <a:ext cx="7543800" cy="731838"/>
          </a:xfrm>
        </p:spPr>
        <p:txBody>
          <a:bodyPr/>
          <a:lstStyle/>
          <a:p>
            <a:r>
              <a:rPr lang="en-US" dirty="0" smtClean="0"/>
              <a:t>Desirable Sensor Features</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574943040"/>
              </p:ext>
            </p:extLst>
          </p:nvPr>
        </p:nvGraphicFramePr>
        <p:xfrm>
          <a:off x="533400" y="1600200"/>
          <a:ext cx="8229600" cy="4833620"/>
        </p:xfrm>
        <a:graphic>
          <a:graphicData uri="http://schemas.openxmlformats.org/drawingml/2006/table">
            <a:tbl>
              <a:tblPr firstRow="1" bandRow="1">
                <a:tableStyleId>{5C22544A-7EE6-4342-B048-85BDC9FD1C3A}</a:tableStyleId>
              </a:tblPr>
              <a:tblGrid>
                <a:gridCol w="2819400">
                  <a:extLst>
                    <a:ext uri="{9D8B030D-6E8A-4147-A177-3AD203B41FA5}">
                      <a16:colId xmlns:a16="http://schemas.microsoft.com/office/drawing/2014/main" val="20000"/>
                    </a:ext>
                  </a:extLst>
                </a:gridCol>
                <a:gridCol w="5410200">
                  <a:extLst>
                    <a:ext uri="{9D8B030D-6E8A-4147-A177-3AD203B41FA5}">
                      <a16:colId xmlns:a16="http://schemas.microsoft.com/office/drawing/2014/main" val="20001"/>
                    </a:ext>
                  </a:extLst>
                </a:gridCol>
              </a:tblGrid>
              <a:tr h="228600">
                <a:tc>
                  <a:txBody>
                    <a:bodyPr/>
                    <a:lstStyle/>
                    <a:p>
                      <a:r>
                        <a:rPr lang="en-US" dirty="0" smtClean="0"/>
                        <a:t>Feature</a:t>
                      </a:r>
                      <a:endParaRPr lang="en-US" dirty="0"/>
                    </a:p>
                  </a:txBody>
                  <a:tcPr/>
                </a:tc>
                <a:tc>
                  <a:txBody>
                    <a:bodyPr/>
                    <a:lstStyle/>
                    <a:p>
                      <a:r>
                        <a:rPr lang="en-US" dirty="0" smtClean="0"/>
                        <a:t>Comment</a:t>
                      </a:r>
                      <a:endParaRPr lang="en-US" dirty="0"/>
                    </a:p>
                  </a:txBody>
                  <a:tcPr/>
                </a:tc>
                <a:extLst>
                  <a:ext uri="{0D108BD9-81ED-4DB2-BD59-A6C34878D82A}">
                    <a16:rowId xmlns:a16="http://schemas.microsoft.com/office/drawing/2014/main" val="10000"/>
                  </a:ext>
                </a:extLst>
              </a:tr>
              <a:tr h="469265">
                <a:tc>
                  <a:txBody>
                    <a:bodyPr/>
                    <a:lstStyle/>
                    <a:p>
                      <a:r>
                        <a:rPr lang="en-US" sz="1400" dirty="0" smtClean="0"/>
                        <a:t>High Accuracy</a:t>
                      </a:r>
                      <a:endParaRPr lang="en-US" sz="1400" dirty="0"/>
                    </a:p>
                  </a:txBody>
                  <a:tcPr/>
                </a:tc>
                <a:tc>
                  <a:txBody>
                    <a:bodyPr/>
                    <a:lstStyle/>
                    <a:p>
                      <a:r>
                        <a:rPr lang="en-US" sz="1400" dirty="0" smtClean="0"/>
                        <a:t>Measurements</a:t>
                      </a:r>
                      <a:r>
                        <a:rPr lang="en-US" sz="1400" baseline="0" dirty="0" smtClean="0"/>
                        <a:t> have small systematic errors about the true value.</a:t>
                      </a:r>
                      <a:endParaRPr lang="en-US" sz="1400" dirty="0"/>
                    </a:p>
                  </a:txBody>
                  <a:tcPr/>
                </a:tc>
                <a:extLst>
                  <a:ext uri="{0D108BD9-81ED-4DB2-BD59-A6C34878D82A}">
                    <a16:rowId xmlns:a16="http://schemas.microsoft.com/office/drawing/2014/main" val="10001"/>
                  </a:ext>
                </a:extLst>
              </a:tr>
              <a:tr h="469265">
                <a:tc>
                  <a:txBody>
                    <a:bodyPr/>
                    <a:lstStyle/>
                    <a:p>
                      <a:r>
                        <a:rPr lang="en-US" sz="1400" dirty="0" smtClean="0"/>
                        <a:t>High Precision</a:t>
                      </a:r>
                      <a:endParaRPr lang="en-US" sz="1400" dirty="0"/>
                    </a:p>
                  </a:txBody>
                  <a:tcPr/>
                </a:tc>
                <a:tc>
                  <a:txBody>
                    <a:bodyPr/>
                    <a:lstStyle/>
                    <a:p>
                      <a:r>
                        <a:rPr lang="en-US" sz="1400" dirty="0" smtClean="0"/>
                        <a:t>Random variability of the measurement</a:t>
                      </a:r>
                      <a:r>
                        <a:rPr lang="en-US" sz="1400" baseline="0" dirty="0" smtClean="0"/>
                        <a:t> is low.</a:t>
                      </a:r>
                      <a:endParaRPr lang="en-US" sz="1400" dirty="0"/>
                    </a:p>
                  </a:txBody>
                  <a:tcPr/>
                </a:tc>
                <a:extLst>
                  <a:ext uri="{0D108BD9-81ED-4DB2-BD59-A6C34878D82A}">
                    <a16:rowId xmlns:a16="http://schemas.microsoft.com/office/drawing/2014/main" val="10002"/>
                  </a:ext>
                </a:extLst>
              </a:tr>
              <a:tr h="469265">
                <a:tc>
                  <a:txBody>
                    <a:bodyPr/>
                    <a:lstStyle/>
                    <a:p>
                      <a:r>
                        <a:rPr lang="en-US" sz="1400" dirty="0" smtClean="0"/>
                        <a:t>Wide Operating Range</a:t>
                      </a:r>
                      <a:endParaRPr lang="en-US" sz="1400" dirty="0"/>
                    </a:p>
                  </a:txBody>
                  <a:tcPr/>
                </a:tc>
                <a:tc>
                  <a:txBody>
                    <a:bodyPr/>
                    <a:lstStyle/>
                    <a:p>
                      <a:r>
                        <a:rPr lang="en-US" sz="1400" dirty="0" smtClean="0"/>
                        <a:t>Provides valid</a:t>
                      </a:r>
                      <a:r>
                        <a:rPr lang="en-US" sz="1400" baseline="0" dirty="0" smtClean="0"/>
                        <a:t> measurements over a large proportion of the possible feature values.</a:t>
                      </a:r>
                      <a:endParaRPr lang="en-US" sz="1400" dirty="0"/>
                    </a:p>
                  </a:txBody>
                  <a:tcPr/>
                </a:tc>
                <a:extLst>
                  <a:ext uri="{0D108BD9-81ED-4DB2-BD59-A6C34878D82A}">
                    <a16:rowId xmlns:a16="http://schemas.microsoft.com/office/drawing/2014/main" val="10003"/>
                  </a:ext>
                </a:extLst>
              </a:tr>
              <a:tr h="469265">
                <a:tc>
                  <a:txBody>
                    <a:bodyPr/>
                    <a:lstStyle/>
                    <a:p>
                      <a:r>
                        <a:rPr lang="en-US" sz="1400" dirty="0" smtClean="0"/>
                        <a:t>High Speed of Response</a:t>
                      </a:r>
                      <a:endParaRPr lang="en-US" sz="1400" dirty="0"/>
                    </a:p>
                  </a:txBody>
                  <a:tcPr/>
                </a:tc>
                <a:tc>
                  <a:txBody>
                    <a:bodyPr/>
                    <a:lstStyle/>
                    <a:p>
                      <a:r>
                        <a:rPr lang="en-US" sz="1400" dirty="0" smtClean="0"/>
                        <a:t>Minimizes the time required</a:t>
                      </a:r>
                      <a:r>
                        <a:rPr lang="en-US" sz="1400" baseline="0" dirty="0" smtClean="0"/>
                        <a:t> to take the measurement.</a:t>
                      </a:r>
                      <a:endParaRPr lang="en-US" sz="1400" dirty="0"/>
                    </a:p>
                  </a:txBody>
                  <a:tcPr/>
                </a:tc>
                <a:extLst>
                  <a:ext uri="{0D108BD9-81ED-4DB2-BD59-A6C34878D82A}">
                    <a16:rowId xmlns:a16="http://schemas.microsoft.com/office/drawing/2014/main" val="10004"/>
                  </a:ext>
                </a:extLst>
              </a:tr>
              <a:tr h="469265">
                <a:tc>
                  <a:txBody>
                    <a:bodyPr/>
                    <a:lstStyle/>
                    <a:p>
                      <a:r>
                        <a:rPr lang="en-US" sz="1400" dirty="0" smtClean="0"/>
                        <a:t>Ease of Calibration</a:t>
                      </a:r>
                      <a:endParaRPr lang="en-US" sz="1400" dirty="0"/>
                    </a:p>
                  </a:txBody>
                  <a:tcPr/>
                </a:tc>
                <a:tc>
                  <a:txBody>
                    <a:bodyPr/>
                    <a:lstStyle/>
                    <a:p>
                      <a:r>
                        <a:rPr lang="en-US" sz="1400" dirty="0" smtClean="0"/>
                        <a:t>The calibration is simple and fast.</a:t>
                      </a:r>
                      <a:endParaRPr lang="en-US" sz="1400" dirty="0"/>
                    </a:p>
                  </a:txBody>
                  <a:tcPr/>
                </a:tc>
                <a:extLst>
                  <a:ext uri="{0D108BD9-81ED-4DB2-BD59-A6C34878D82A}">
                    <a16:rowId xmlns:a16="http://schemas.microsoft.com/office/drawing/2014/main" val="10005"/>
                  </a:ext>
                </a:extLst>
              </a:tr>
              <a:tr h="469265">
                <a:tc>
                  <a:txBody>
                    <a:bodyPr/>
                    <a:lstStyle/>
                    <a:p>
                      <a:r>
                        <a:rPr lang="en-US" sz="1400" dirty="0" smtClean="0"/>
                        <a:t>Minimum Drift</a:t>
                      </a:r>
                      <a:endParaRPr lang="en-US" sz="1400" dirty="0"/>
                    </a:p>
                  </a:txBody>
                  <a:tcPr/>
                </a:tc>
                <a:tc>
                  <a:txBody>
                    <a:bodyPr/>
                    <a:lstStyle/>
                    <a:p>
                      <a:r>
                        <a:rPr lang="en-US" sz="1400" dirty="0" smtClean="0"/>
                        <a:t>The sensor</a:t>
                      </a:r>
                      <a:r>
                        <a:rPr lang="en-US" sz="1400" baseline="0" dirty="0" smtClean="0"/>
                        <a:t> does not report different values for the same measured input as a function of time.</a:t>
                      </a:r>
                      <a:endParaRPr lang="en-US" sz="1400" dirty="0"/>
                    </a:p>
                  </a:txBody>
                  <a:tcPr/>
                </a:tc>
                <a:extLst>
                  <a:ext uri="{0D108BD9-81ED-4DB2-BD59-A6C34878D82A}">
                    <a16:rowId xmlns:a16="http://schemas.microsoft.com/office/drawing/2014/main" val="10006"/>
                  </a:ext>
                </a:extLst>
              </a:tr>
              <a:tr h="469265">
                <a:tc>
                  <a:txBody>
                    <a:bodyPr/>
                    <a:lstStyle/>
                    <a:p>
                      <a:r>
                        <a:rPr lang="en-US" sz="1400" dirty="0" smtClean="0"/>
                        <a:t>High Reliability</a:t>
                      </a:r>
                    </a:p>
                  </a:txBody>
                  <a:tcPr/>
                </a:tc>
                <a:tc>
                  <a:txBody>
                    <a:bodyPr/>
                    <a:lstStyle/>
                    <a:p>
                      <a:r>
                        <a:rPr lang="en-US" sz="1400" dirty="0" smtClean="0"/>
                        <a:t>The sensor</a:t>
                      </a:r>
                      <a:r>
                        <a:rPr lang="en-US" sz="1400" baseline="0" dirty="0" smtClean="0"/>
                        <a:t> does not frequently fail and can function in the required operational environment</a:t>
                      </a:r>
                      <a:endParaRPr lang="en-US" sz="1400" dirty="0"/>
                    </a:p>
                  </a:txBody>
                  <a:tcPr/>
                </a:tc>
                <a:extLst>
                  <a:ext uri="{0D108BD9-81ED-4DB2-BD59-A6C34878D82A}">
                    <a16:rowId xmlns:a16="http://schemas.microsoft.com/office/drawing/2014/main" val="10007"/>
                  </a:ext>
                </a:extLst>
              </a:tr>
              <a:tr h="469265">
                <a:tc>
                  <a:txBody>
                    <a:bodyPr/>
                    <a:lstStyle/>
                    <a:p>
                      <a:r>
                        <a:rPr lang="en-US" sz="1400" dirty="0" smtClean="0"/>
                        <a:t>Low</a:t>
                      </a:r>
                      <a:r>
                        <a:rPr lang="en-US" sz="1400" baseline="0" dirty="0" smtClean="0"/>
                        <a:t> Cost</a:t>
                      </a:r>
                      <a:endParaRPr lang="en-US" sz="1400" dirty="0" smtClean="0"/>
                    </a:p>
                  </a:txBody>
                  <a:tcPr/>
                </a:tc>
                <a:tc>
                  <a:txBody>
                    <a:bodyPr/>
                    <a:lstStyle/>
                    <a:p>
                      <a:r>
                        <a:rPr lang="en-US" sz="1400" dirty="0" smtClean="0"/>
                        <a:t>The</a:t>
                      </a:r>
                      <a:r>
                        <a:rPr lang="en-US" sz="1400" baseline="0" dirty="0" smtClean="0"/>
                        <a:t> purchase and installation costs are appropriate for the application</a:t>
                      </a:r>
                      <a:endParaRPr lang="en-US" sz="1400" dirty="0"/>
                    </a:p>
                  </a:txBody>
                  <a:tcPr/>
                </a:tc>
                <a:extLst>
                  <a:ext uri="{0D108BD9-81ED-4DB2-BD59-A6C34878D82A}">
                    <a16:rowId xmlns:a16="http://schemas.microsoft.com/office/drawing/2014/main" val="10008"/>
                  </a:ext>
                </a:extLst>
              </a:tr>
              <a:tr h="469265">
                <a:tc>
                  <a:txBody>
                    <a:bodyPr/>
                    <a:lstStyle/>
                    <a:p>
                      <a:r>
                        <a:rPr lang="en-US" sz="1400" dirty="0" smtClean="0"/>
                        <a:t>Compatible with the System</a:t>
                      </a:r>
                      <a:r>
                        <a:rPr lang="en-US" sz="1400" baseline="0" dirty="0" smtClean="0"/>
                        <a:t> Architecture</a:t>
                      </a:r>
                      <a:endParaRPr lang="en-US" sz="1400" dirty="0" smtClean="0"/>
                    </a:p>
                  </a:txBody>
                  <a:tcPr/>
                </a:tc>
                <a:tc>
                  <a:txBody>
                    <a:bodyPr/>
                    <a:lstStyle/>
                    <a:p>
                      <a:r>
                        <a:rPr lang="en-US" sz="1400" dirty="0" smtClean="0"/>
                        <a:t>Sensor is compatible</a:t>
                      </a:r>
                      <a:r>
                        <a:rPr lang="en-US" sz="1400" baseline="0" dirty="0" smtClean="0"/>
                        <a:t> with the system processor, software, and application requirements.</a:t>
                      </a:r>
                      <a:endParaRPr lang="en-US" sz="1400" dirty="0"/>
                    </a:p>
                  </a:txBody>
                  <a:tcPr/>
                </a:tc>
                <a:extLst>
                  <a:ext uri="{0D108BD9-81ED-4DB2-BD59-A6C34878D82A}">
                    <a16:rowId xmlns:a16="http://schemas.microsoft.com/office/drawing/2014/main" val="10009"/>
                  </a:ext>
                </a:extLst>
              </a:tr>
            </a:tbl>
          </a:graphicData>
        </a:graphic>
      </p:graphicFrame>
      <p:sp>
        <p:nvSpPr>
          <p:cNvPr id="7" name="TextBox 6"/>
          <p:cNvSpPr txBox="1"/>
          <p:nvPr/>
        </p:nvSpPr>
        <p:spPr>
          <a:xfrm>
            <a:off x="591360" y="6482019"/>
            <a:ext cx="7387745" cy="276999"/>
          </a:xfrm>
          <a:prstGeom prst="rect">
            <a:avLst/>
          </a:prstGeom>
          <a:noFill/>
        </p:spPr>
        <p:txBody>
          <a:bodyPr wrap="none" rtlCol="0">
            <a:spAutoFit/>
          </a:bodyPr>
          <a:lstStyle/>
          <a:p>
            <a:r>
              <a:rPr lang="en-US" sz="1200" dirty="0" smtClean="0"/>
              <a:t>Modified from Automation, Production Systems, and Computer-Integrated Manufacturing, 3</a:t>
            </a:r>
            <a:r>
              <a:rPr lang="en-US" sz="1200" baseline="30000" dirty="0" smtClean="0"/>
              <a:t>rd</a:t>
            </a:r>
            <a:r>
              <a:rPr lang="en-US" sz="1200" dirty="0" smtClean="0"/>
              <a:t> Edition, </a:t>
            </a:r>
            <a:r>
              <a:rPr lang="en-US" sz="1200" dirty="0" err="1" smtClean="0"/>
              <a:t>Mikell</a:t>
            </a:r>
            <a:r>
              <a:rPr lang="en-US" sz="1200" dirty="0" smtClean="0"/>
              <a:t> P. Grover</a:t>
            </a:r>
            <a:endParaRPr lang="en-US" sz="1200" dirty="0"/>
          </a:p>
        </p:txBody>
      </p:sp>
    </p:spTree>
    <p:extLst>
      <p:ext uri="{BB962C8B-B14F-4D97-AF65-F5344CB8AC3E}">
        <p14:creationId xmlns:p14="http://schemas.microsoft.com/office/powerpoint/2010/main" val="107988455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Sensor Integration</a:t>
            </a:r>
            <a:endParaRPr lang="en-US" dirty="0"/>
          </a:p>
        </p:txBody>
      </p:sp>
      <p:sp>
        <p:nvSpPr>
          <p:cNvPr id="3" name="Content Placeholder 2"/>
          <p:cNvSpPr>
            <a:spLocks noGrp="1"/>
          </p:cNvSpPr>
          <p:nvPr>
            <p:ph idx="1"/>
          </p:nvPr>
        </p:nvSpPr>
        <p:spPr/>
        <p:txBody>
          <a:bodyPr/>
          <a:lstStyle/>
          <a:p>
            <a:r>
              <a:rPr lang="en-US" sz="2400" dirty="0" smtClean="0"/>
              <a:t>Select the sensor / processor combination that best matches the application environment.</a:t>
            </a:r>
          </a:p>
          <a:p>
            <a:r>
              <a:rPr lang="en-US" sz="2400" dirty="0" smtClean="0"/>
              <a:t>The structure and performance of the software used to read the sensor can have a big impact on system performance.</a:t>
            </a:r>
          </a:p>
          <a:p>
            <a:r>
              <a:rPr lang="en-US" sz="2400" dirty="0" smtClean="0"/>
              <a:t>Software </a:t>
            </a:r>
            <a:r>
              <a:rPr lang="en-US" sz="2400" dirty="0" smtClean="0"/>
              <a:t>may </a:t>
            </a:r>
            <a:r>
              <a:rPr lang="en-US" sz="2400" dirty="0" smtClean="0"/>
              <a:t>be written to perform very simple or complex tasks</a:t>
            </a:r>
          </a:p>
          <a:p>
            <a:pPr lvl="1"/>
            <a:r>
              <a:rPr lang="en-US" sz="2000" dirty="0" smtClean="0"/>
              <a:t>Routine platform operation</a:t>
            </a:r>
          </a:p>
          <a:p>
            <a:pPr lvl="1"/>
            <a:r>
              <a:rPr lang="en-US" sz="2000" dirty="0" smtClean="0"/>
              <a:t>Diagnostics (why has the system failed)</a:t>
            </a:r>
          </a:p>
          <a:p>
            <a:pPr lvl="1"/>
            <a:r>
              <a:rPr lang="en-US" sz="2000" dirty="0" smtClean="0"/>
              <a:t>Prognostics (when will the system fail next)</a:t>
            </a:r>
          </a:p>
          <a:p>
            <a:r>
              <a:rPr lang="en-US" sz="2400" dirty="0" smtClean="0"/>
              <a:t>Software development costs generally far exceed the cost of the physical sensor.</a:t>
            </a:r>
            <a:endParaRPr lang="en-US" sz="2400" dirty="0"/>
          </a:p>
        </p:txBody>
      </p:sp>
    </p:spTree>
    <p:extLst>
      <p:ext uri="{BB962C8B-B14F-4D97-AF65-F5344CB8AC3E}">
        <p14:creationId xmlns:p14="http://schemas.microsoft.com/office/powerpoint/2010/main" val="162954125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Internal / Vehicle-Centric </a:t>
            </a:r>
            <a:r>
              <a:rPr lang="en-US" sz="3600" dirty="0" smtClean="0"/>
              <a:t>Sensing</a:t>
            </a:r>
            <a:endParaRPr lang="en-US" sz="3600" dirty="0"/>
          </a:p>
        </p:txBody>
      </p:sp>
      <p:pic>
        <p:nvPicPr>
          <p:cNvPr id="1229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01477" y="2387274"/>
            <a:ext cx="3931227" cy="274971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29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540" y="2186513"/>
            <a:ext cx="4658375" cy="3332939"/>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42411062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sz="2800" dirty="0" smtClean="0"/>
              <a:t>Supports </a:t>
            </a:r>
            <a:r>
              <a:rPr lang="en-US" sz="2800" dirty="0" err="1" smtClean="0"/>
              <a:t>U</a:t>
            </a:r>
            <a:r>
              <a:rPr lang="en-US" sz="2800" i="1" dirty="0" err="1" smtClean="0"/>
              <a:t>x</a:t>
            </a:r>
            <a:r>
              <a:rPr lang="en-US" sz="2800" dirty="0" err="1" smtClean="0"/>
              <a:t>V</a:t>
            </a:r>
            <a:r>
              <a:rPr lang="en-US" sz="2800" dirty="0" smtClean="0"/>
              <a:t> Health Maintenance Functions </a:t>
            </a:r>
          </a:p>
          <a:p>
            <a:pPr lvl="1"/>
            <a:r>
              <a:rPr lang="en-US" sz="2400" dirty="0"/>
              <a:t>P</a:t>
            </a:r>
            <a:r>
              <a:rPr lang="en-US" sz="2400" dirty="0" smtClean="0"/>
              <a:t>latform operation monitoring</a:t>
            </a:r>
            <a:endParaRPr lang="en-US" sz="2400" dirty="0"/>
          </a:p>
          <a:p>
            <a:pPr lvl="1"/>
            <a:r>
              <a:rPr lang="en-US" sz="2400" dirty="0"/>
              <a:t>Diagnostics (why has the system failed)</a:t>
            </a:r>
          </a:p>
          <a:p>
            <a:pPr lvl="1"/>
            <a:r>
              <a:rPr lang="en-US" sz="2400" dirty="0"/>
              <a:t>Prognostics (when will the system fail next</a:t>
            </a:r>
            <a:r>
              <a:rPr lang="en-US" sz="2400" dirty="0" smtClean="0"/>
              <a:t>)</a:t>
            </a:r>
          </a:p>
          <a:p>
            <a:r>
              <a:rPr lang="en-US" sz="2800" dirty="0" smtClean="0"/>
              <a:t>Enable the operation of basic vehicle functions, independent of mission:</a:t>
            </a:r>
          </a:p>
          <a:p>
            <a:pPr lvl="1"/>
            <a:r>
              <a:rPr lang="en-US" sz="2400" dirty="0" smtClean="0"/>
              <a:t>A temperature sensor is used to regulate the amount of cooling needed for an engine.</a:t>
            </a:r>
          </a:p>
          <a:p>
            <a:pPr lvl="1"/>
            <a:r>
              <a:rPr lang="en-US" sz="2400" dirty="0" smtClean="0"/>
              <a:t>A voltage sensor is used to monitor the amount of charge remaining on a battery.</a:t>
            </a:r>
          </a:p>
          <a:p>
            <a:pPr lvl="1"/>
            <a:endParaRPr lang="en-US" sz="2400" dirty="0"/>
          </a:p>
          <a:p>
            <a:pPr lvl="1"/>
            <a:endParaRPr lang="en-US" sz="2400" dirty="0"/>
          </a:p>
        </p:txBody>
      </p:sp>
      <p:sp>
        <p:nvSpPr>
          <p:cNvPr id="4" name="Title 1"/>
          <p:cNvSpPr>
            <a:spLocks noGrp="1"/>
          </p:cNvSpPr>
          <p:nvPr>
            <p:ph type="title"/>
          </p:nvPr>
        </p:nvSpPr>
        <p:spPr/>
        <p:txBody>
          <a:bodyPr/>
          <a:lstStyle/>
          <a:p>
            <a:r>
              <a:rPr lang="en-US" sz="3600" dirty="0"/>
              <a:t>Internal / Vehicle-Centric </a:t>
            </a:r>
            <a:r>
              <a:rPr lang="en-US" sz="3600" dirty="0" smtClean="0"/>
              <a:t>Sensing</a:t>
            </a:r>
            <a:endParaRPr lang="en-US" sz="3600" dirty="0"/>
          </a:p>
        </p:txBody>
      </p:sp>
    </p:spTree>
    <p:extLst>
      <p:ext uri="{BB962C8B-B14F-4D97-AF65-F5344CB8AC3E}">
        <p14:creationId xmlns:p14="http://schemas.microsoft.com/office/powerpoint/2010/main" val="2971820243"/>
      </p:ext>
    </p:extLst>
  </p:cSld>
  <p:clrMapOvr>
    <a:masterClrMapping/>
  </p:clrMapOvr>
</p:sld>
</file>

<file path=ppt/theme/theme1.xml><?xml version="1.0" encoding="utf-8"?>
<a:theme xmlns:a="http://schemas.openxmlformats.org/drawingml/2006/main" name="UVS Introduction Fall 2014">
  <a:themeElements>
    <a:clrScheme name="Network design template 10">
      <a:dk1>
        <a:srgbClr val="000000"/>
      </a:dk1>
      <a:lt1>
        <a:srgbClr val="FFFFFF"/>
      </a:lt1>
      <a:dk2>
        <a:srgbClr val="330066"/>
      </a:dk2>
      <a:lt2>
        <a:srgbClr val="808080"/>
      </a:lt2>
      <a:accent1>
        <a:srgbClr val="CCCC00"/>
      </a:accent1>
      <a:accent2>
        <a:srgbClr val="669999"/>
      </a:accent2>
      <a:accent3>
        <a:srgbClr val="FFFFFF"/>
      </a:accent3>
      <a:accent4>
        <a:srgbClr val="000000"/>
      </a:accent4>
      <a:accent5>
        <a:srgbClr val="E2E2AA"/>
      </a:accent5>
      <a:accent6>
        <a:srgbClr val="5C8A8A"/>
      </a:accent6>
      <a:hlink>
        <a:srgbClr val="7E9CE8"/>
      </a:hlink>
      <a:folHlink>
        <a:srgbClr val="D8D8EC"/>
      </a:folHlink>
    </a:clrScheme>
    <a:fontScheme name="Network design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Network design template 1">
        <a:dk1>
          <a:srgbClr val="4F747B"/>
        </a:dk1>
        <a:lt1>
          <a:srgbClr val="FFFFFF"/>
        </a:lt1>
        <a:dk2>
          <a:srgbClr val="000000"/>
        </a:dk2>
        <a:lt2>
          <a:srgbClr val="C0C0C0"/>
        </a:lt2>
        <a:accent1>
          <a:srgbClr val="859868"/>
        </a:accent1>
        <a:accent2>
          <a:srgbClr val="5F5F5F"/>
        </a:accent2>
        <a:accent3>
          <a:srgbClr val="AAAAAA"/>
        </a:accent3>
        <a:accent4>
          <a:srgbClr val="DADADA"/>
        </a:accent4>
        <a:accent5>
          <a:srgbClr val="C2CAB9"/>
        </a:accent5>
        <a:accent6>
          <a:srgbClr val="555555"/>
        </a:accent6>
        <a:hlink>
          <a:srgbClr val="5F5F5F"/>
        </a:hlink>
        <a:folHlink>
          <a:srgbClr val="BA1212"/>
        </a:folHlink>
      </a:clrScheme>
      <a:clrMap bg1="dk2" tx1="lt1" bg2="dk1" tx2="lt2" accent1="accent1" accent2="accent2" accent3="accent3" accent4="accent4" accent5="accent5" accent6="accent6" hlink="hlink" folHlink="folHlink"/>
    </a:extraClrScheme>
    <a:extraClrScheme>
      <a:clrScheme name="Network design template 2">
        <a:dk1>
          <a:srgbClr val="3C0000"/>
        </a:dk1>
        <a:lt1>
          <a:srgbClr val="FFFFFF"/>
        </a:lt1>
        <a:dk2>
          <a:srgbClr val="4D0B0B"/>
        </a:dk2>
        <a:lt2>
          <a:srgbClr val="FFFFFF"/>
        </a:lt2>
        <a:accent1>
          <a:srgbClr val="666633"/>
        </a:accent1>
        <a:accent2>
          <a:srgbClr val="CC3300"/>
        </a:accent2>
        <a:accent3>
          <a:srgbClr val="B2AAAA"/>
        </a:accent3>
        <a:accent4>
          <a:srgbClr val="DADADA"/>
        </a:accent4>
        <a:accent5>
          <a:srgbClr val="B8B8AD"/>
        </a:accent5>
        <a:accent6>
          <a:srgbClr val="B92D00"/>
        </a:accent6>
        <a:hlink>
          <a:srgbClr val="CC9900"/>
        </a:hlink>
        <a:folHlink>
          <a:srgbClr val="CCCC33"/>
        </a:folHlink>
      </a:clrScheme>
      <a:clrMap bg1="dk2" tx1="lt1" bg2="dk1" tx2="lt2" accent1="accent1" accent2="accent2" accent3="accent3" accent4="accent4" accent5="accent5" accent6="accent6" hlink="hlink" folHlink="folHlink"/>
    </a:extraClrScheme>
    <a:extraClrScheme>
      <a:clrScheme name="Network design template 3">
        <a:dk1>
          <a:srgbClr val="666699"/>
        </a:dk1>
        <a:lt1>
          <a:srgbClr val="FFFFFF"/>
        </a:lt1>
        <a:dk2>
          <a:srgbClr val="15192B"/>
        </a:dk2>
        <a:lt2>
          <a:srgbClr val="CCCCFF"/>
        </a:lt2>
        <a:accent1>
          <a:srgbClr val="4F893D"/>
        </a:accent1>
        <a:accent2>
          <a:srgbClr val="666699"/>
        </a:accent2>
        <a:accent3>
          <a:srgbClr val="AAABAC"/>
        </a:accent3>
        <a:accent4>
          <a:srgbClr val="DADADA"/>
        </a:accent4>
        <a:accent5>
          <a:srgbClr val="B2C4AF"/>
        </a:accent5>
        <a:accent6>
          <a:srgbClr val="5C5C8A"/>
        </a:accent6>
        <a:hlink>
          <a:srgbClr val="CC9900"/>
        </a:hlink>
        <a:folHlink>
          <a:srgbClr val="4837C7"/>
        </a:folHlink>
      </a:clrScheme>
      <a:clrMap bg1="dk2" tx1="lt1" bg2="dk1" tx2="lt2" accent1="accent1" accent2="accent2" accent3="accent3" accent4="accent4" accent5="accent5" accent6="accent6" hlink="hlink" folHlink="folHlink"/>
    </a:extraClrScheme>
    <a:extraClrScheme>
      <a:clrScheme name="Network design template 4">
        <a:dk1>
          <a:srgbClr val="666699"/>
        </a:dk1>
        <a:lt1>
          <a:srgbClr val="FFFFFF"/>
        </a:lt1>
        <a:dk2>
          <a:srgbClr val="86001A"/>
        </a:dk2>
        <a:lt2>
          <a:srgbClr val="CCCC66"/>
        </a:lt2>
        <a:accent1>
          <a:srgbClr val="FF3300"/>
        </a:accent1>
        <a:accent2>
          <a:srgbClr val="FF6600"/>
        </a:accent2>
        <a:accent3>
          <a:srgbClr val="C3AAAB"/>
        </a:accent3>
        <a:accent4>
          <a:srgbClr val="DADADA"/>
        </a:accent4>
        <a:accent5>
          <a:srgbClr val="FFADAA"/>
        </a:accent5>
        <a:accent6>
          <a:srgbClr val="E75C00"/>
        </a:accent6>
        <a:hlink>
          <a:srgbClr val="CC9900"/>
        </a:hlink>
        <a:folHlink>
          <a:srgbClr val="FF0000"/>
        </a:folHlink>
      </a:clrScheme>
      <a:clrMap bg1="dk2" tx1="lt1" bg2="dk1" tx2="lt2" accent1="accent1" accent2="accent2" accent3="accent3" accent4="accent4" accent5="accent5" accent6="accent6" hlink="hlink" folHlink="folHlink"/>
    </a:extraClrScheme>
    <a:extraClrScheme>
      <a:clrScheme name="Network design template 5">
        <a:dk1>
          <a:srgbClr val="666699"/>
        </a:dk1>
        <a:lt1>
          <a:srgbClr val="FFFFFF"/>
        </a:lt1>
        <a:dk2>
          <a:srgbClr val="000054"/>
        </a:dk2>
        <a:lt2>
          <a:srgbClr val="FFFFFF"/>
        </a:lt2>
        <a:accent1>
          <a:srgbClr val="3333FF"/>
        </a:accent1>
        <a:accent2>
          <a:srgbClr val="006699"/>
        </a:accent2>
        <a:accent3>
          <a:srgbClr val="AAAAB3"/>
        </a:accent3>
        <a:accent4>
          <a:srgbClr val="DADADA"/>
        </a:accent4>
        <a:accent5>
          <a:srgbClr val="ADADFF"/>
        </a:accent5>
        <a:accent6>
          <a:srgbClr val="005C8A"/>
        </a:accent6>
        <a:hlink>
          <a:srgbClr val="669900"/>
        </a:hlink>
        <a:folHlink>
          <a:srgbClr val="0000FF"/>
        </a:folHlink>
      </a:clrScheme>
      <a:clrMap bg1="dk2" tx1="lt1" bg2="dk1" tx2="lt2" accent1="accent1" accent2="accent2" accent3="accent3" accent4="accent4" accent5="accent5" accent6="accent6" hlink="hlink" folHlink="folHlink"/>
    </a:extraClrScheme>
    <a:extraClrScheme>
      <a:clrScheme name="Network design template 6">
        <a:dk1>
          <a:srgbClr val="808080"/>
        </a:dk1>
        <a:lt1>
          <a:srgbClr val="FFFFFF"/>
        </a:lt1>
        <a:dk2>
          <a:srgbClr val="30054B"/>
        </a:dk2>
        <a:lt2>
          <a:srgbClr val="FFFFFF"/>
        </a:lt2>
        <a:accent1>
          <a:srgbClr val="797B9B"/>
        </a:accent1>
        <a:accent2>
          <a:srgbClr val="6B4FB1"/>
        </a:accent2>
        <a:accent3>
          <a:srgbClr val="ADAAB1"/>
        </a:accent3>
        <a:accent4>
          <a:srgbClr val="DADADA"/>
        </a:accent4>
        <a:accent5>
          <a:srgbClr val="BEBFCB"/>
        </a:accent5>
        <a:accent6>
          <a:srgbClr val="6047A0"/>
        </a:accent6>
        <a:hlink>
          <a:srgbClr val="7AACCE"/>
        </a:hlink>
        <a:folHlink>
          <a:srgbClr val="D8D8EC"/>
        </a:folHlink>
      </a:clrScheme>
      <a:clrMap bg1="dk2" tx1="lt1" bg2="dk1" tx2="lt2" accent1="accent1" accent2="accent2" accent3="accent3" accent4="accent4" accent5="accent5" accent6="accent6" hlink="hlink" folHlink="folHlink"/>
    </a:extraClrScheme>
    <a:extraClrScheme>
      <a:clrScheme name="Network design template 7">
        <a:dk1>
          <a:srgbClr val="808080"/>
        </a:dk1>
        <a:lt1>
          <a:srgbClr val="FFFFCC"/>
        </a:lt1>
        <a:dk2>
          <a:srgbClr val="29527B"/>
        </a:dk2>
        <a:lt2>
          <a:srgbClr val="FFFFFF"/>
        </a:lt2>
        <a:accent1>
          <a:srgbClr val="CCCC00"/>
        </a:accent1>
        <a:accent2>
          <a:srgbClr val="669999"/>
        </a:accent2>
        <a:accent3>
          <a:srgbClr val="ACB3BF"/>
        </a:accent3>
        <a:accent4>
          <a:srgbClr val="DADAAE"/>
        </a:accent4>
        <a:accent5>
          <a:srgbClr val="E2E2AA"/>
        </a:accent5>
        <a:accent6>
          <a:srgbClr val="5C8A8A"/>
        </a:accent6>
        <a:hlink>
          <a:srgbClr val="D8D8EC"/>
        </a:hlink>
        <a:folHlink>
          <a:srgbClr val="B2B2B2"/>
        </a:folHlink>
      </a:clrScheme>
      <a:clrMap bg1="dk2" tx1="lt1" bg2="dk1" tx2="lt2" accent1="accent1" accent2="accent2" accent3="accent3" accent4="accent4" accent5="accent5" accent6="accent6" hlink="hlink" folHlink="folHlink"/>
    </a:extraClrScheme>
    <a:extraClrScheme>
      <a:clrScheme name="Network design template 8">
        <a:dk1>
          <a:srgbClr val="666699"/>
        </a:dk1>
        <a:lt1>
          <a:srgbClr val="FFFFFF"/>
        </a:lt1>
        <a:dk2>
          <a:srgbClr val="476949"/>
        </a:dk2>
        <a:lt2>
          <a:srgbClr val="FFFFFF"/>
        </a:lt2>
        <a:accent1>
          <a:srgbClr val="CC6600"/>
        </a:accent1>
        <a:accent2>
          <a:srgbClr val="CC9900"/>
        </a:accent2>
        <a:accent3>
          <a:srgbClr val="B1B9B1"/>
        </a:accent3>
        <a:accent4>
          <a:srgbClr val="DADADA"/>
        </a:accent4>
        <a:accent5>
          <a:srgbClr val="E2B8AA"/>
        </a:accent5>
        <a:accent6>
          <a:srgbClr val="B98A00"/>
        </a:accent6>
        <a:hlink>
          <a:srgbClr val="669900"/>
        </a:hlink>
        <a:folHlink>
          <a:srgbClr val="A45200"/>
        </a:folHlink>
      </a:clrScheme>
      <a:clrMap bg1="dk2" tx1="lt1" bg2="dk1" tx2="lt2" accent1="accent1" accent2="accent2" accent3="accent3" accent4="accent4" accent5="accent5" accent6="accent6" hlink="hlink" folHlink="folHlink"/>
    </a:extraClrScheme>
    <a:extraClrScheme>
      <a:clrScheme name="Network design template 9">
        <a:dk1>
          <a:srgbClr val="000000"/>
        </a:dk1>
        <a:lt1>
          <a:srgbClr val="FFFFFF"/>
        </a:lt1>
        <a:dk2>
          <a:srgbClr val="7C1302"/>
        </a:dk2>
        <a:lt2>
          <a:srgbClr val="CC9900"/>
        </a:lt2>
        <a:accent1>
          <a:srgbClr val="CC9900"/>
        </a:accent1>
        <a:accent2>
          <a:srgbClr val="CC3300"/>
        </a:accent2>
        <a:accent3>
          <a:srgbClr val="FFFFFF"/>
        </a:accent3>
        <a:accent4>
          <a:srgbClr val="000000"/>
        </a:accent4>
        <a:accent5>
          <a:srgbClr val="E2CAAA"/>
        </a:accent5>
        <a:accent6>
          <a:srgbClr val="B92D00"/>
        </a:accent6>
        <a:hlink>
          <a:srgbClr val="808080"/>
        </a:hlink>
        <a:folHlink>
          <a:srgbClr val="CCCC66"/>
        </a:folHlink>
      </a:clrScheme>
      <a:clrMap bg1="lt1" tx1="dk1" bg2="lt2" tx2="dk2" accent1="accent1" accent2="accent2" accent3="accent3" accent4="accent4" accent5="accent5" accent6="accent6" hlink="hlink" folHlink="folHlink"/>
    </a:extraClrScheme>
    <a:extraClrScheme>
      <a:clrScheme name="Network design template 10">
        <a:dk1>
          <a:srgbClr val="000000"/>
        </a:dk1>
        <a:lt1>
          <a:srgbClr val="FFFFFF"/>
        </a:lt1>
        <a:dk2>
          <a:srgbClr val="330066"/>
        </a:dk2>
        <a:lt2>
          <a:srgbClr val="808080"/>
        </a:lt2>
        <a:accent1>
          <a:srgbClr val="CCCC00"/>
        </a:accent1>
        <a:accent2>
          <a:srgbClr val="669999"/>
        </a:accent2>
        <a:accent3>
          <a:srgbClr val="FFFFFF"/>
        </a:accent3>
        <a:accent4>
          <a:srgbClr val="000000"/>
        </a:accent4>
        <a:accent5>
          <a:srgbClr val="E2E2AA"/>
        </a:accent5>
        <a:accent6>
          <a:srgbClr val="5C8A8A"/>
        </a:accent6>
        <a:hlink>
          <a:srgbClr val="7E9CE8"/>
        </a:hlink>
        <a:folHlink>
          <a:srgbClr val="D8D8EC"/>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UVS Introduction Fall 2014</Template>
  <TotalTime>1295</TotalTime>
  <Words>2951</Words>
  <Application>Microsoft Office PowerPoint</Application>
  <PresentationFormat>On-screen Show (4:3)</PresentationFormat>
  <Paragraphs>365</Paragraphs>
  <Slides>50</Slides>
  <Notes>0</Notes>
  <HiddenSlides>0</HiddenSlides>
  <MMClips>0</MMClips>
  <ScaleCrop>false</ScaleCrop>
  <HeadingPairs>
    <vt:vector size="8" baseType="variant">
      <vt:variant>
        <vt:lpstr>Fonts Used</vt:lpstr>
      </vt:variant>
      <vt:variant>
        <vt:i4>2</vt:i4>
      </vt:variant>
      <vt:variant>
        <vt:lpstr>Theme</vt:lpstr>
      </vt:variant>
      <vt:variant>
        <vt:i4>1</vt:i4>
      </vt:variant>
      <vt:variant>
        <vt:lpstr>Embedded OLE Servers</vt:lpstr>
      </vt:variant>
      <vt:variant>
        <vt:i4>1</vt:i4>
      </vt:variant>
      <vt:variant>
        <vt:lpstr>Slide Titles</vt:lpstr>
      </vt:variant>
      <vt:variant>
        <vt:i4>50</vt:i4>
      </vt:variant>
    </vt:vector>
  </HeadingPairs>
  <TitlesOfParts>
    <vt:vector size="54" baseType="lpstr">
      <vt:lpstr>Arial</vt:lpstr>
      <vt:lpstr>Wingdings</vt:lpstr>
      <vt:lpstr>UVS Introduction Fall 2014</vt:lpstr>
      <vt:lpstr>Equation</vt:lpstr>
      <vt:lpstr>Sensing and Perception</vt:lpstr>
      <vt:lpstr>What will we cover?</vt:lpstr>
      <vt:lpstr>Why Talk About Sensors?</vt:lpstr>
      <vt:lpstr>Introduction to Sensors</vt:lpstr>
      <vt:lpstr>Trends in Sensor Development</vt:lpstr>
      <vt:lpstr>Desirable Sensor Features</vt:lpstr>
      <vt:lpstr>Sensor Integration</vt:lpstr>
      <vt:lpstr>Internal / Vehicle-Centric Sensing</vt:lpstr>
      <vt:lpstr>Internal / Vehicle-Centric Sensing</vt:lpstr>
      <vt:lpstr>Internal / Vehicle-Centric Sensing</vt:lpstr>
      <vt:lpstr>External / Situational Sensing</vt:lpstr>
      <vt:lpstr>External / Situational Sensing</vt:lpstr>
      <vt:lpstr>External / Situational Sensing</vt:lpstr>
      <vt:lpstr>Vehicle State Sensors</vt:lpstr>
      <vt:lpstr>Vehicle State Sensors</vt:lpstr>
      <vt:lpstr>Global Positioning System (GPS) Receivers</vt:lpstr>
      <vt:lpstr>Global Positioning System (GPS)</vt:lpstr>
      <vt:lpstr>Limitations of GPS</vt:lpstr>
      <vt:lpstr>GPS Localization Experiment</vt:lpstr>
      <vt:lpstr>Digital Compass</vt:lpstr>
      <vt:lpstr>Inclinometers (tilt sensors)</vt:lpstr>
      <vt:lpstr>Inertial Measurement Units (IMU)</vt:lpstr>
      <vt:lpstr>Definitions</vt:lpstr>
      <vt:lpstr>Inertial and Body-fixed Frames</vt:lpstr>
      <vt:lpstr>IMU Config Type - Stable Platform</vt:lpstr>
      <vt:lpstr>IMU Config Type – Stable Platform</vt:lpstr>
      <vt:lpstr>IMU Config Type – Strapdown System</vt:lpstr>
      <vt:lpstr>Gyroscope - Mechanical</vt:lpstr>
      <vt:lpstr>Gyroscope - Optical</vt:lpstr>
      <vt:lpstr>Gyroscope - MEMS</vt:lpstr>
      <vt:lpstr>Accelerometer- Mechanical </vt:lpstr>
      <vt:lpstr>Accelerometer- Solid State</vt:lpstr>
      <vt:lpstr>Accelerometer- MEMS</vt:lpstr>
      <vt:lpstr>MEMS Sensors compared to Others</vt:lpstr>
      <vt:lpstr>Encoders</vt:lpstr>
      <vt:lpstr>Quadrature Decoding for Incremental Encoders</vt:lpstr>
      <vt:lpstr>Obstacle Detection Sensors</vt:lpstr>
      <vt:lpstr>Obstacle Detection Sensors</vt:lpstr>
      <vt:lpstr>Laser range finder</vt:lpstr>
      <vt:lpstr>Laser Detection and Ranging (LADAR)</vt:lpstr>
      <vt:lpstr>Laser Detection and Ranging (LADAR)</vt:lpstr>
      <vt:lpstr>Radar</vt:lpstr>
      <vt:lpstr>Machine Vision</vt:lpstr>
      <vt:lpstr>Ultrasonic Sensors</vt:lpstr>
      <vt:lpstr>Infrared Sensors</vt:lpstr>
      <vt:lpstr>Tactile sensors</vt:lpstr>
      <vt:lpstr>Mission Specific Sensors</vt:lpstr>
      <vt:lpstr>Mission Specific Sensors</vt:lpstr>
      <vt:lpstr>Mission Specific Sensors</vt:lpstr>
      <vt:lpstr>Huff’s 2nd Law of Robotics</vt:lpstr>
    </vt:vector>
  </TitlesOfParts>
  <Company>University of Texas at Arlington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Sensing and Perception</dc:title>
  <dc:creator>bhuff</dc:creator>
  <cp:lastModifiedBy>Huff, Brian L</cp:lastModifiedBy>
  <cp:revision>48</cp:revision>
  <cp:lastPrinted>1601-01-01T00:00:00Z</cp:lastPrinted>
  <dcterms:created xsi:type="dcterms:W3CDTF">2014-09-23T12:02:59Z</dcterms:created>
  <dcterms:modified xsi:type="dcterms:W3CDTF">2019-09-30T22:52:00Z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TC102037811033</vt:lpwstr>
  </property>
</Properties>
</file>